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5"/>
  </p:notesMasterIdLst>
  <p:handoutMasterIdLst>
    <p:handoutMasterId r:id="rId296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917" r:id="rId48"/>
    <p:sldId id="918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919" r:id="rId68"/>
    <p:sldId id="799" r:id="rId69"/>
    <p:sldId id="404" r:id="rId70"/>
    <p:sldId id="607" r:id="rId71"/>
    <p:sldId id="608" r:id="rId72"/>
    <p:sldId id="609" r:id="rId73"/>
    <p:sldId id="610" r:id="rId74"/>
    <p:sldId id="611" r:id="rId75"/>
    <p:sldId id="612" r:id="rId76"/>
    <p:sldId id="613" r:id="rId77"/>
    <p:sldId id="614" r:id="rId78"/>
    <p:sldId id="615" r:id="rId79"/>
    <p:sldId id="616" r:id="rId80"/>
    <p:sldId id="969" r:id="rId81"/>
    <p:sldId id="618" r:id="rId82"/>
    <p:sldId id="619" r:id="rId83"/>
    <p:sldId id="620" r:id="rId84"/>
    <p:sldId id="621" r:id="rId85"/>
    <p:sldId id="617" r:id="rId86"/>
    <p:sldId id="839" r:id="rId87"/>
    <p:sldId id="840" r:id="rId88"/>
    <p:sldId id="482" r:id="rId89"/>
    <p:sldId id="511" r:id="rId90"/>
    <p:sldId id="622" r:id="rId91"/>
    <p:sldId id="623" r:id="rId92"/>
    <p:sldId id="624" r:id="rId93"/>
    <p:sldId id="625" r:id="rId94"/>
    <p:sldId id="626" r:id="rId95"/>
    <p:sldId id="627" r:id="rId96"/>
    <p:sldId id="628" r:id="rId97"/>
    <p:sldId id="629" r:id="rId98"/>
    <p:sldId id="630" r:id="rId99"/>
    <p:sldId id="841" r:id="rId100"/>
    <p:sldId id="842" r:id="rId101"/>
    <p:sldId id="631" r:id="rId102"/>
    <p:sldId id="844" r:id="rId103"/>
    <p:sldId id="845" r:id="rId104"/>
    <p:sldId id="843" r:id="rId105"/>
    <p:sldId id="632" r:id="rId106"/>
    <p:sldId id="633" r:id="rId107"/>
    <p:sldId id="634" r:id="rId108"/>
    <p:sldId id="635" r:id="rId109"/>
    <p:sldId id="636" r:id="rId110"/>
    <p:sldId id="637" r:id="rId111"/>
    <p:sldId id="638" r:id="rId112"/>
    <p:sldId id="639" r:id="rId113"/>
    <p:sldId id="640" r:id="rId114"/>
    <p:sldId id="641" r:id="rId115"/>
    <p:sldId id="642" r:id="rId116"/>
    <p:sldId id="391" r:id="rId117"/>
    <p:sldId id="847" r:id="rId118"/>
    <p:sldId id="848" r:id="rId119"/>
    <p:sldId id="849" r:id="rId120"/>
    <p:sldId id="851" r:id="rId121"/>
    <p:sldId id="852" r:id="rId122"/>
    <p:sldId id="853" r:id="rId123"/>
    <p:sldId id="854" r:id="rId124"/>
    <p:sldId id="855" r:id="rId125"/>
    <p:sldId id="846" r:id="rId126"/>
    <p:sldId id="392" r:id="rId127"/>
    <p:sldId id="393" r:id="rId128"/>
    <p:sldId id="394" r:id="rId129"/>
    <p:sldId id="395" r:id="rId130"/>
    <p:sldId id="396" r:id="rId131"/>
    <p:sldId id="398" r:id="rId132"/>
    <p:sldId id="397" r:id="rId133"/>
    <p:sldId id="643" r:id="rId134"/>
    <p:sldId id="874" r:id="rId135"/>
    <p:sldId id="875" r:id="rId136"/>
    <p:sldId id="876" r:id="rId137"/>
    <p:sldId id="877" r:id="rId138"/>
    <p:sldId id="878" r:id="rId139"/>
    <p:sldId id="879" r:id="rId140"/>
    <p:sldId id="880" r:id="rId141"/>
    <p:sldId id="882" r:id="rId142"/>
    <p:sldId id="856" r:id="rId143"/>
    <p:sldId id="860" r:id="rId144"/>
    <p:sldId id="861" r:id="rId145"/>
    <p:sldId id="863" r:id="rId146"/>
    <p:sldId id="864" r:id="rId147"/>
    <p:sldId id="865" r:id="rId148"/>
    <p:sldId id="866" r:id="rId149"/>
    <p:sldId id="867" r:id="rId150"/>
    <p:sldId id="868" r:id="rId151"/>
    <p:sldId id="869" r:id="rId152"/>
    <p:sldId id="862" r:id="rId153"/>
    <p:sldId id="870" r:id="rId154"/>
    <p:sldId id="873" r:id="rId155"/>
    <p:sldId id="883" r:id="rId156"/>
    <p:sldId id="383" r:id="rId157"/>
    <p:sldId id="389" r:id="rId158"/>
    <p:sldId id="379" r:id="rId159"/>
    <p:sldId id="380" r:id="rId160"/>
    <p:sldId id="908" r:id="rId161"/>
    <p:sldId id="909" r:id="rId162"/>
    <p:sldId id="910" r:id="rId163"/>
    <p:sldId id="385" r:id="rId164"/>
    <p:sldId id="912" r:id="rId165"/>
    <p:sldId id="384" r:id="rId166"/>
    <p:sldId id="388" r:id="rId167"/>
    <p:sldId id="382" r:id="rId168"/>
    <p:sldId id="884" r:id="rId169"/>
    <p:sldId id="911" r:id="rId170"/>
    <p:sldId id="906" r:id="rId171"/>
    <p:sldId id="913" r:id="rId172"/>
    <p:sldId id="893" r:id="rId173"/>
    <p:sldId id="894" r:id="rId174"/>
    <p:sldId id="895" r:id="rId175"/>
    <p:sldId id="644" r:id="rId176"/>
    <p:sldId id="646" r:id="rId177"/>
    <p:sldId id="651" r:id="rId178"/>
    <p:sldId id="663" r:id="rId179"/>
    <p:sldId id="664" r:id="rId180"/>
    <p:sldId id="665" r:id="rId181"/>
    <p:sldId id="652" r:id="rId182"/>
    <p:sldId id="653" r:id="rId183"/>
    <p:sldId id="889" r:id="rId184"/>
    <p:sldId id="890" r:id="rId185"/>
    <p:sldId id="891" r:id="rId186"/>
    <p:sldId id="892" r:id="rId187"/>
    <p:sldId id="667" r:id="rId188"/>
    <p:sldId id="650" r:id="rId189"/>
    <p:sldId id="669" r:id="rId190"/>
    <p:sldId id="675" r:id="rId191"/>
    <p:sldId id="676" r:id="rId192"/>
    <p:sldId id="677" r:id="rId193"/>
    <p:sldId id="685" r:id="rId194"/>
    <p:sldId id="694" r:id="rId195"/>
    <p:sldId id="695" r:id="rId196"/>
    <p:sldId id="672" r:id="rId197"/>
    <p:sldId id="689" r:id="rId198"/>
    <p:sldId id="687" r:id="rId199"/>
    <p:sldId id="696" r:id="rId200"/>
    <p:sldId id="697" r:id="rId201"/>
    <p:sldId id="684" r:id="rId202"/>
    <p:sldId id="698" r:id="rId203"/>
    <p:sldId id="699" r:id="rId204"/>
    <p:sldId id="886" r:id="rId205"/>
    <p:sldId id="968" r:id="rId206"/>
    <p:sldId id="887" r:id="rId207"/>
    <p:sldId id="888" r:id="rId208"/>
    <p:sldId id="905" r:id="rId209"/>
    <p:sldId id="904" r:id="rId210"/>
    <p:sldId id="800" r:id="rId211"/>
    <p:sldId id="801" r:id="rId212"/>
    <p:sldId id="802" r:id="rId213"/>
    <p:sldId id="806" r:id="rId214"/>
    <p:sldId id="807" r:id="rId215"/>
    <p:sldId id="808" r:id="rId216"/>
    <p:sldId id="809" r:id="rId217"/>
    <p:sldId id="810" r:id="rId218"/>
    <p:sldId id="920" r:id="rId219"/>
    <p:sldId id="811" r:id="rId220"/>
    <p:sldId id="832" r:id="rId221"/>
    <p:sldId id="833" r:id="rId222"/>
    <p:sldId id="834" r:id="rId223"/>
    <p:sldId id="835" r:id="rId224"/>
    <p:sldId id="836" r:id="rId225"/>
    <p:sldId id="837" r:id="rId226"/>
    <p:sldId id="812" r:id="rId227"/>
    <p:sldId id="813" r:id="rId228"/>
    <p:sldId id="814" r:id="rId229"/>
    <p:sldId id="815" r:id="rId230"/>
    <p:sldId id="816" r:id="rId231"/>
    <p:sldId id="922" r:id="rId232"/>
    <p:sldId id="927" r:id="rId233"/>
    <p:sldId id="923" r:id="rId234"/>
    <p:sldId id="924" r:id="rId235"/>
    <p:sldId id="925" r:id="rId236"/>
    <p:sldId id="926" r:id="rId237"/>
    <p:sldId id="928" r:id="rId238"/>
    <p:sldId id="929" r:id="rId239"/>
    <p:sldId id="943" r:id="rId240"/>
    <p:sldId id="944" r:id="rId241"/>
    <p:sldId id="945" r:id="rId242"/>
    <p:sldId id="946" r:id="rId243"/>
    <p:sldId id="947" r:id="rId244"/>
    <p:sldId id="948" r:id="rId245"/>
    <p:sldId id="949" r:id="rId246"/>
    <p:sldId id="950" r:id="rId247"/>
    <p:sldId id="951" r:id="rId248"/>
    <p:sldId id="952" r:id="rId249"/>
    <p:sldId id="955" r:id="rId250"/>
    <p:sldId id="954" r:id="rId251"/>
    <p:sldId id="957" r:id="rId252"/>
    <p:sldId id="823" r:id="rId253"/>
    <p:sldId id="824" r:id="rId254"/>
    <p:sldId id="825" r:id="rId255"/>
    <p:sldId id="916" r:id="rId256"/>
    <p:sldId id="915" r:id="rId257"/>
    <p:sldId id="828" r:id="rId258"/>
    <p:sldId id="829" r:id="rId259"/>
    <p:sldId id="830" r:id="rId260"/>
    <p:sldId id="831" r:id="rId261"/>
    <p:sldId id="701" r:id="rId262"/>
    <p:sldId id="702" r:id="rId263"/>
    <p:sldId id="703" r:id="rId264"/>
    <p:sldId id="704" r:id="rId265"/>
    <p:sldId id="705" r:id="rId266"/>
    <p:sldId id="706" r:id="rId267"/>
    <p:sldId id="914" r:id="rId268"/>
    <p:sldId id="713" r:id="rId269"/>
    <p:sldId id="712" r:id="rId270"/>
    <p:sldId id="716" r:id="rId271"/>
    <p:sldId id="673" r:id="rId272"/>
    <p:sldId id="707" r:id="rId273"/>
    <p:sldId id="674" r:id="rId274"/>
    <p:sldId id="711" r:id="rId275"/>
    <p:sldId id="708" r:id="rId276"/>
    <p:sldId id="709" r:id="rId277"/>
    <p:sldId id="710" r:id="rId278"/>
    <p:sldId id="715" r:id="rId279"/>
    <p:sldId id="714" r:id="rId280"/>
    <p:sldId id="734" r:id="rId281"/>
    <p:sldId id="732" r:id="rId282"/>
    <p:sldId id="735" r:id="rId283"/>
    <p:sldId id="921" r:id="rId284"/>
    <p:sldId id="958" r:id="rId285"/>
    <p:sldId id="964" r:id="rId286"/>
    <p:sldId id="961" r:id="rId287"/>
    <p:sldId id="962" r:id="rId288"/>
    <p:sldId id="963" r:id="rId289"/>
    <p:sldId id="967" r:id="rId290"/>
    <p:sldId id="966" r:id="rId291"/>
    <p:sldId id="965" r:id="rId292"/>
    <p:sldId id="902" r:id="rId293"/>
    <p:sldId id="903" r:id="rId29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49" autoAdjust="0"/>
    <p:restoredTop sz="86772"/>
  </p:normalViewPr>
  <p:slideViewPr>
    <p:cSldViewPr snapToGrid="0" snapToObjects="1" showGuides="1">
      <p:cViewPr varScale="1">
        <p:scale>
          <a:sx n="114" d="100"/>
          <a:sy n="114" d="100"/>
        </p:scale>
        <p:origin x="1704" y="108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1" d="100"/>
          <a:sy n="61" d="100"/>
        </p:scale>
        <p:origin x="383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theme" Target="theme/theme1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handoutMaster" Target="handoutMasters/handoutMaster1.xml"/><Relationship Id="rId300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presProps" Target="pres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pPr/>
              <a:t>2021-10-29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pPr/>
              <a:t>2021-10-29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274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280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283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201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292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89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98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en.wikipedia.org/wiki/Riemann_s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hyperlink" Target="https://www.nvidia.co.kr/content/apac/event/kr/deep-learning-day-2017/dli-1/Image_Classification_with_DIGITS_hryu.pdf" TargetMode="Externa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convolutions-for-deep-learning-1f6f42faee1" TargetMode="External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intuitively-understanding-convolutions-for-deep-learning-1f6f42faee1" TargetMode="Externa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youtu.be/3JQ3hYko51Y?t=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tiff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tiff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narf.wordpress.com/2016/10/19/visualizing-convnet-layers-and-activations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search?q=dog" TargetMode="Externa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www.youtube.com/watch?v=RNnKtNrsrm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tiff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tiff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hyperlink" Target="https://arxiv.org/pdf/1505.04366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4.png"/><Relationship Id="rId5" Type="http://schemas.openxmlformats.org/officeDocument/2006/relationships/image" Target="../media/image121.png"/><Relationship Id="rId10" Type="http://schemas.openxmlformats.org/officeDocument/2006/relationships/image" Target="../media/image1180.png"/><Relationship Id="rId4" Type="http://schemas.openxmlformats.org/officeDocument/2006/relationships/image" Target="../media/image120.png"/><Relationship Id="rId9" Type="http://schemas.openxmlformats.org/officeDocument/2006/relationships/image" Target="../media/image1170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tiff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image" Target="../media/image140.tiff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tiff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tiff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145.tiff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146.tiff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et-app/review-of-deep-learning-algorithms-for-object-detection-c1f3d437b852" TargetMode="Externa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tiff"/><Relationship Id="rId2" Type="http://schemas.openxmlformats.org/officeDocument/2006/relationships/hyperlink" Target="https://www.analyticsvidhya.com/blog/2018/04/solving-an-image-captioning-task-using-deep-learnin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www.youtube.com/watch?v=tYxkIOTdeu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://www.youtube.com/watch?v=V2MMyk7bdW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embed/V2MMyk7bdWY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 입문</a:t>
            </a:r>
            <a:endParaRPr lang="en-US" altLang="ko-KR" sz="4400" kern="0" spc="-1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6">
                    <a:lumMod val="50000"/>
                  </a:schemeClr>
                </a:solidFill>
              </a:rPr>
              <a:t>2021/10/24</a:t>
            </a:r>
            <a:endParaRPr kumimoji="1"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노드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</a:t>
            </a:r>
            <a:r>
              <a:rPr kumimoji="1" lang="en-US" altLang="ko-KR" dirty="0"/>
              <a:t>,</a:t>
            </a:r>
            <a:r>
              <a:rPr kumimoji="1" lang="ko-KR" altLang="en-US" dirty="0"/>
              <a:t> 네트웤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 값들은 가중치에 의해 출력이 결정된다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원하는 출력이 되도록 가중치를 조절하는 것이 학습이다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학습된 결과는 학습된 가중치 들이다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역전파</a:t>
            </a:r>
            <a:r>
              <a:rPr kumimoji="1" lang="en-US" altLang="ko-KR" sz="2000" dirty="0"/>
              <a:t>(BP, Back Propagation)</a:t>
            </a:r>
            <a:r>
              <a:rPr kumimoji="1" lang="ko-KR" altLang="en-US" sz="2000" dirty="0"/>
              <a:t> 알고리즘</a:t>
            </a:r>
            <a:endParaRPr kumimoji="1" lang="en-US" altLang="ko-KR" sz="2000" dirty="0"/>
          </a:p>
          <a:p>
            <a:r>
              <a:rPr kumimoji="1" lang="ko-KR" altLang="en-US" sz="2000" dirty="0"/>
              <a:t>경사하강법</a:t>
            </a:r>
            <a:r>
              <a:rPr kumimoji="1" lang="en-US" altLang="ko-KR" sz="2000" dirty="0"/>
              <a:t>(GD, Gradient Descent) </a:t>
            </a:r>
            <a:r>
              <a:rPr kumimoji="1" lang="ko-KR" altLang="en-US" sz="2000" dirty="0"/>
              <a:t>알고리즘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가중치를 업데이트 하기 위해 사용되는 알고리즘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역전파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이러한 알고리즘과 기타 편의성을 제공하는 프레임웤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현재의 딥러닝 개발은 이러한 프레임웤 사용을 기반으로 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와 같은 알고리즘이 지원되며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실제 구현 시에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를 몰라도 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TensorFlow, 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대상 함수의 내부를 몰라도 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비싸다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많은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많은 연산량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기존의 방법으로 이미 풀린 문제는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기존의 방법으로 못 풀었는데 데이터가 있으면 </a:t>
            </a:r>
            <a:r>
              <a:rPr kumimoji="1" lang="en-US" altLang="ko-KR" dirty="0"/>
              <a:t>DL</a:t>
            </a:r>
          </a:p>
          <a:p>
            <a:pPr lvl="1"/>
            <a:r>
              <a:rPr kumimoji="1" lang="ko-KR" altLang="en-US" dirty="0"/>
              <a:t>바둑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얼굴인식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음성인식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DL</a:t>
            </a:r>
            <a:r>
              <a:rPr kumimoji="1" lang="ko-KR" altLang="en-US" dirty="0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model = build_model()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모델 구성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for i in range(1000): // </a:t>
            </a:r>
            <a:r>
              <a:rPr kumimoji="1" lang="ko-KR" altLang="en-US" dirty="0"/>
              <a:t>모든 데이터에 대하여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번 반복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  model.fit(datas) 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model.save(‘my_model.h5’) // 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파일 크기는 보통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메가 단위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 = load(’my_model.h5’)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저장된 모델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predicted = model.predict(input)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대 적용 분야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자연어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일부 작업은 이미 안정화 단계에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영상분류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영상인식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Keras</a:t>
            </a:r>
            <a:r>
              <a:rPr kumimoji="1" lang="ko-KR" altLang="en-US" dirty="0"/>
              <a:t>의 배포본에 포함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dirty="0"/>
              <a:t>model = keras.vgg16.VGG16()</a:t>
            </a:r>
          </a:p>
          <a:p>
            <a:pPr lvl="1"/>
            <a:r>
              <a:rPr kumimoji="1" lang="en-US" altLang="ko-KR" dirty="0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입출력 데이터 쌍을 구하기 어렵다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특히 출력 데이터</a:t>
            </a:r>
            <a:r>
              <a:rPr kumimoji="1" lang="en-US" altLang="ko-KR" dirty="0"/>
              <a:t>. </a:t>
            </a:r>
            <a:r>
              <a:rPr kumimoji="1" lang="ko-KR" altLang="en-US" dirty="0"/>
              <a:t>레이블링 데이터</a:t>
            </a:r>
            <a:r>
              <a:rPr kumimoji="1" lang="en-US" altLang="ko-KR" dirty="0"/>
              <a:t>(labeling data)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레이블링 데이터 문제를 해결하기 위한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비지도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모델 구조를 통해 레이블링 데이터 없이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GAN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강화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환경과 동적으로 연동하여 레이블링 데이터를 취득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비지도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예 </a:t>
            </a: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-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제어값을 입력으로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*를 출력으로 하여 학습</a:t>
            </a:r>
            <a:endParaRPr kumimoji="1" lang="en-US" altLang="ko-KR" dirty="0"/>
          </a:p>
          <a:p>
            <a:r>
              <a:rPr kumimoji="1" lang="ko-KR" altLang="en-US" dirty="0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</a:t>
            </a:r>
            <a:r>
              <a:rPr kumimoji="1" lang="ko-KR" altLang="en-US" dirty="0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*</a:t>
            </a:r>
            <a:r>
              <a:rPr kumimoji="1" lang="en-US" altLang="ko-KR" sz="1200" dirty="0"/>
              <a:t>PUE(Power Usage Effectiveness) : </a:t>
            </a:r>
            <a:r>
              <a:rPr kumimoji="1" lang="ko-KR" altLang="en-US" sz="1200" dirty="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제어값과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의 관계를 학습</a:t>
            </a:r>
            <a:endParaRPr kumimoji="1" lang="en-US" altLang="ko-KR" dirty="0"/>
          </a:p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시뮬레이터로 사용할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미리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입력에 대한 시뮬레이션으로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최선의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찾을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일반적인 그래픽 카드</a:t>
            </a:r>
            <a:endParaRPr kumimoji="1" lang="en-US" altLang="ko-KR" sz="2000" dirty="0"/>
          </a:p>
          <a:p>
            <a:r>
              <a:rPr kumimoji="1" lang="ko-KR" altLang="en-US" sz="2000" dirty="0"/>
              <a:t>딥러닝 학습 계산의 대부분은 단순 곱셈과 덧셈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많은 수의 노드가 개별적으로 계산된다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많은 수의 코어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R" altLang="en-US" sz="2000" dirty="0"/>
              <a:t>병렬 연산 가능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GPU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 err="1">
                <a:solidFill>
                  <a:schemeClr val="tx1">
                    <a:lumMod val="95000"/>
                  </a:schemeClr>
                </a:solidFill>
              </a:rPr>
              <a:t>딥러닝</a:t>
            </a:r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어느정도 난해하다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로 편하게 코드 작성</a:t>
            </a:r>
            <a:endParaRPr kumimoji="1" lang="en-US" altLang="ko-KR" sz="2000" dirty="0"/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를 호출하여 실행된다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2019</a:t>
            </a:r>
            <a:r>
              <a:rPr kumimoji="1" lang="ko-KR" altLang="en-US" sz="2000" dirty="0"/>
              <a:t>년 </a:t>
            </a:r>
            <a:r>
              <a:rPr kumimoji="1" lang="en-US" altLang="ko-KR" sz="2000" dirty="0"/>
              <a:t>9</a:t>
            </a:r>
            <a:r>
              <a:rPr kumimoji="1" lang="ko-KR" altLang="en-US" sz="2000" dirty="0"/>
              <a:t>월에 공식적으로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에 </a:t>
            </a:r>
            <a:r>
              <a:rPr kumimoji="1" lang="en-US" altLang="ko-KR" sz="2000" dirty="0"/>
              <a:t>Keras</a:t>
            </a:r>
            <a:r>
              <a:rPr kumimoji="1" lang="ko-KR" altLang="en-US" sz="2000" dirty="0"/>
              <a:t>가 포함되었다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웹을 기반으로 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코드를 서버로 전달하여 실행하고</a:t>
            </a:r>
            <a:endParaRPr kumimoji="1" lang="en-US" altLang="ko-KR" sz="2000" dirty="0"/>
          </a:p>
          <a:p>
            <a:r>
              <a:rPr kumimoji="1" lang="ko-KR" altLang="en-US" sz="2000" dirty="0"/>
              <a:t>그 결과를 웹 화면으로 보여줌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작업 페이지 내에 그림도 보여주고</a:t>
            </a:r>
            <a:endParaRPr kumimoji="1" lang="en-US" altLang="ko-KR" sz="2000" dirty="0"/>
          </a:p>
          <a:p>
            <a:r>
              <a:rPr kumimoji="1" lang="ko-KR" altLang="en-US" sz="2000" dirty="0"/>
              <a:t>작업 페이지 내에 문서도 작성하고</a:t>
            </a:r>
            <a:endParaRPr kumimoji="1" lang="en-US" altLang="ko-KR" sz="20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사용자 컴에 개발 환경이 없어도 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작업 결과를 파일로 저장 가능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ipynb </a:t>
            </a:r>
            <a:r>
              <a:rPr kumimoji="1" lang="ko-KR" altLang="en-US" sz="2000" dirty="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구글의 </a:t>
            </a:r>
            <a:r>
              <a:rPr kumimoji="1" lang="en-US" altLang="ko-KR" sz="2000" dirty="0"/>
              <a:t>Jupyter </a:t>
            </a:r>
            <a:r>
              <a:rPr kumimoji="1" lang="ko-KR" altLang="en-US" sz="2000" dirty="0"/>
              <a:t>서비스</a:t>
            </a:r>
            <a:endParaRPr kumimoji="1" lang="en-US" altLang="ko-KR" sz="2000" dirty="0"/>
          </a:p>
          <a:p>
            <a:r>
              <a:rPr kumimoji="1" lang="ko-KR" altLang="en-US" sz="2000" dirty="0"/>
              <a:t>구글 계정</a:t>
            </a:r>
            <a:r>
              <a:rPr kumimoji="1" lang="en-US" altLang="ko-KR" sz="2000" dirty="0"/>
              <a:t>(gmail </a:t>
            </a:r>
            <a:r>
              <a:rPr kumimoji="1" lang="ko-KR" altLang="en-US" sz="2000" dirty="0"/>
              <a:t>계정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생성 만으로 준비 끝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무료로 </a:t>
            </a:r>
            <a:r>
              <a:rPr kumimoji="1" lang="en-US" altLang="ko-KR" sz="2000" dirty="0"/>
              <a:t>GPU</a:t>
            </a:r>
            <a:r>
              <a:rPr kumimoji="1" lang="ko-KR" altLang="en-US" sz="2000" dirty="0"/>
              <a:t> 사용 가능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lang="en-US" altLang="ko-KR" sz="1800" dirty="0">
                <a:hlinkClick r:id="rId2"/>
              </a:rPr>
              <a:t>https://colab.research.google.com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Colab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머신러닝 공개 문제 서비스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문제와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그리고 답이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무료 </a:t>
            </a:r>
            <a:r>
              <a:rPr kumimoji="1" lang="en-US" altLang="ko-KR" sz="2000" dirty="0"/>
              <a:t>Jupyter</a:t>
            </a:r>
            <a:r>
              <a:rPr kumimoji="1" lang="ko-KR" altLang="en-US" sz="2000" dirty="0"/>
              <a:t>를 사용할 수 있다</a:t>
            </a:r>
            <a:r>
              <a:rPr kumimoji="1" lang="en-US" altLang="ko-KR" sz="2000" dirty="0"/>
              <a:t>.</a:t>
            </a:r>
          </a:p>
          <a:p>
            <a:r>
              <a:rPr lang="en-US" altLang="ko-KR" sz="1800" dirty="0">
                <a:hlinkClick r:id="rId2"/>
              </a:rPr>
              <a:t>https://www.kaggle.com</a:t>
            </a:r>
            <a:endParaRPr lang="en-US" altLang="ko-KR" sz="18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Kaggle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b="1" dirty="0"/>
              <a:t>MSE</a:t>
            </a:r>
            <a:r>
              <a:rPr kumimoji="1" lang="en-US" altLang="ko-KR" dirty="0"/>
              <a:t>(Mean Squared Error)</a:t>
            </a:r>
          </a:p>
          <a:p>
            <a:r>
              <a:rPr kumimoji="1" lang="en-US" altLang="ko-KR" b="1" dirty="0"/>
              <a:t>Cross Entropy</a:t>
            </a:r>
          </a:p>
          <a:p>
            <a:r>
              <a:rPr kumimoji="1" lang="en-US" altLang="ko-KR" dirty="0"/>
              <a:t>KL-Divergence</a:t>
            </a:r>
          </a:p>
          <a:p>
            <a:r>
              <a:rPr kumimoji="1" lang="en-US" altLang="ko-KR" dirty="0"/>
              <a:t>MLE(Maximum Likelihood Estimation)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Loss Function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오차에 대하여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업데이트 시키는 알고리즘들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GD(Gradient Descent)</a:t>
            </a:r>
          </a:p>
          <a:p>
            <a:r>
              <a:rPr kumimoji="1" lang="en-US" altLang="ko-KR" dirty="0"/>
              <a:t>Batch GD</a:t>
            </a:r>
          </a:p>
          <a:p>
            <a:r>
              <a:rPr kumimoji="1" lang="en-US" altLang="ko-KR" dirty="0"/>
              <a:t>Mini-Batch GD</a:t>
            </a:r>
          </a:p>
          <a:p>
            <a:r>
              <a:rPr kumimoji="1" lang="en-US" altLang="ko-KR" b="1" dirty="0"/>
              <a:t>SGD</a:t>
            </a:r>
            <a:r>
              <a:rPr kumimoji="1" lang="en-US" altLang="ko-KR" dirty="0"/>
              <a:t>(Stochastic GD)</a:t>
            </a:r>
          </a:p>
          <a:p>
            <a:r>
              <a:rPr kumimoji="1" lang="en-US" altLang="ko-KR" dirty="0"/>
              <a:t>Momentum</a:t>
            </a:r>
          </a:p>
          <a:p>
            <a:r>
              <a:rPr kumimoji="1" lang="en-US" altLang="ko-KR" b="1" dirty="0"/>
              <a:t>AdaGrad</a:t>
            </a:r>
          </a:p>
          <a:p>
            <a:r>
              <a:rPr kumimoji="1" lang="en-US" altLang="ko-KR" dirty="0"/>
              <a:t>AdaDelta</a:t>
            </a:r>
          </a:p>
          <a:p>
            <a:r>
              <a:rPr kumimoji="1" lang="en-US" altLang="ko-KR" b="1" dirty="0"/>
              <a:t>Adam</a:t>
            </a:r>
          </a:p>
          <a:p>
            <a:r>
              <a:rPr kumimoji="1" lang="en-US" altLang="ko-KR" b="1" dirty="0"/>
              <a:t>RMSprop</a:t>
            </a:r>
            <a:endParaRPr kumimoji="1" lang="ko-KR" altLang="en-US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Optimizer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DropOut</a:t>
            </a:r>
          </a:p>
          <a:p>
            <a:r>
              <a:rPr kumimoji="1" lang="en-US" altLang="ko-KR" dirty="0"/>
              <a:t>Batch Normalization</a:t>
            </a:r>
          </a:p>
          <a:p>
            <a:r>
              <a:rPr kumimoji="1" lang="en-US" altLang="ko-KR" dirty="0"/>
              <a:t>Regularization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Data Augmentation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Overfitting</a:t>
            </a:r>
            <a:r>
              <a:rPr kumimoji="1" lang="ko-KR" altLang="en-US" dirty="0"/>
              <a:t> 완화법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058" y="3657350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https://en.wikipedia.org/wiki/Overfitting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4212669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sigmoid ( = logistics)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Tanh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ReLU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Leaky ReLU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https://stats.stackexchange.com/questions/115258/comprehensive-list-of-activation-functions-in-neural-networks-with-pros-cons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가중치가 변경되는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https://www.quora.com/In-an-artificial-neural-network-algorithm-what-happens-if-my-learning-rate-is-wrong-too-high-or-too-low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activation function</a:t>
            </a:r>
            <a:r>
              <a:rPr kumimoji="1" lang="ko-KR" altLang="en-US" dirty="0"/>
              <a:t>중의 하나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최종 출력층에 사용되며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개의 출력 노드의 합 중에 비중의 값으로 나타낸다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확률처럼 표현된다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SoftMax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http://www.jianshu.com/p/cad5567aeb58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3677247"/>
            <a:ext cx="2796663" cy="2406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849519-5808-9F4B-9B2B-1E9926ED9C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3200" y="3023713"/>
            <a:ext cx="3092150" cy="319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함수가 학습될 바를 정의한 비용함수의 값이 최소로 하기 위해 가중치를 업데이트 하기 위한 알고리즘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Gradient Descent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출력된 값과 원하는 값과의 차이를 가지고 그 전의 </a:t>
            </a:r>
            <a:r>
              <a:rPr kumimoji="1" lang="en-US" altLang="ko-KR" dirty="0"/>
              <a:t>w</a:t>
            </a:r>
            <a:r>
              <a:rPr kumimoji="1" lang="ko-KR" altLang="en-US" dirty="0"/>
              <a:t> 값들을 변경하는 알고리즘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뒤에서부터 그 오차의 값이 전파된다는 이름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실제 변경되는 값의 크기는 </a:t>
            </a:r>
            <a:r>
              <a:rPr kumimoji="1" lang="en-US" altLang="ko-KR" dirty="0"/>
              <a:t>GD</a:t>
            </a:r>
            <a:r>
              <a:rPr kumimoji="1" lang="ko-KR" altLang="en-US" dirty="0"/>
              <a:t>로 결정됨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BackPropagation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 dirty="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스텝 펑션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노드로 임의의 상자 펑션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임의의 함수는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상자들의 합으로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https://en.wikipedia.org/wiki/Riemann_sum#/media/File:Riemann_sum_convergence.png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차원의 스텝 함수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IRIS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4</a:t>
            </a:r>
            <a:r>
              <a:rPr kumimoji="1" lang="ko-KR" altLang="en-US" sz="2000" dirty="0"/>
              <a:t>개의 입력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3</a:t>
            </a:r>
            <a:r>
              <a:rPr kumimoji="1" lang="ko-KR" altLang="en-US" sz="2000" dirty="0"/>
              <a:t> 종류로 분류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IRIS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영상은 픽셀로 구성됨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https://bwessay.tistory.com/90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 dirty="0">
                <a:hlinkClick r:id="rId2"/>
              </a:rPr>
              <a:t>https://thebook.io/006796/ch01/02/01_01/</a:t>
            </a:r>
            <a:endParaRPr lang="en" sz="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칼라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색깔</a:t>
            </a:r>
            <a:r>
              <a:rPr kumimoji="1" lang="en-US" altLang="ko-KR" dirty="0"/>
              <a:t> Red, Green, Blue</a:t>
            </a:r>
            <a:r>
              <a:rPr kumimoji="1" lang="ko-KR" altLang="en-US" dirty="0"/>
              <a:t>을 표시한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값으로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가로 세로로 배열된 픽셀의 값을 숫자로 표시한 데이터</a:t>
            </a:r>
            <a:endParaRPr kumimoji="1" lang="en-US" altLang="ko-KR" dirty="0"/>
          </a:p>
          <a:p>
            <a:r>
              <a:rPr kumimoji="1" lang="ko-KR" altLang="en-US" dirty="0"/>
              <a:t>단지 숫자들이다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모니터에서는 픽셀의 값에 따라 밝기 혹은 색깔로 표시하여 보여준다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https://www.howtogeek.com/130826/how-to-fix-a-stuck-pixel-on-an-lcd-monitor/</a:t>
            </a:r>
            <a:endParaRPr lang="en" sz="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bitmap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 값 그대로 저장</a:t>
            </a:r>
            <a:endParaRPr kumimoji="1" lang="en-US" altLang="ko-KR" dirty="0"/>
          </a:p>
          <a:p>
            <a:r>
              <a:rPr kumimoji="1" lang="en-US" altLang="ko-KR" dirty="0"/>
              <a:t>gif, jpeg, png</a:t>
            </a:r>
            <a:r>
              <a:rPr kumimoji="1" lang="ko-KR" altLang="en-US" dirty="0"/>
              <a:t> 등은 압축하여 저장한 것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MNIST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필기체 숫자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endParaRPr kumimoji="1"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784</a:t>
            </a:r>
            <a:r>
              <a:rPr kumimoji="1" lang="ko-KR" altLang="en-US" sz="2000" dirty="0"/>
              <a:t>개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3"/>
              </a:rPr>
              <a:t>https://youtu.be/3JQ3hYko51Y?t=48</a:t>
            </a:r>
            <a:endParaRPr lang="en" sz="12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CNN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pooling</a:t>
            </a:r>
            <a:r>
              <a:rPr kumimoji="1" lang="ko-KR" altLang="en-US" dirty="0"/>
              <a:t>을 반복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에 적용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CNN(Convolutional NN)</a:t>
            </a:r>
            <a:r>
              <a:rPr kumimoji="1" lang="ko-KR" altLang="en-US" dirty="0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사람</a:t>
            </a:r>
            <a:r>
              <a:rPr lang="ko-KR" altLang="en-US" dirty="0"/>
              <a:t> </a:t>
            </a:r>
            <a:r>
              <a:rPr lang="en" altLang="ko-KR" dirty="0"/>
              <a:t>눈에는 특정 모양에 반응하는 신경세포들이 있다.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1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모양의 자극이 있으면 그 결과가 최대가 된다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모양이 있는 지 찾아낸다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</a:t>
            </a:r>
            <a:r>
              <a:rPr kumimoji="1" lang="ko-KR" altLang="en-US" dirty="0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2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찾았다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전통적인 </a:t>
            </a:r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https://www.nvidia.co.kr/content/apac/event/kr/deep-learning-day-2017/dli-1/Image_Classification_with_DIGITS_hryu.pdf</a:t>
            </a:r>
            <a:endParaRPr lang="en" sz="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368" y="2039052"/>
            <a:ext cx="8075263" cy="37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121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AB4EFE6E-C6E2-4E50-8FC2-5A7179D3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102" y="3066895"/>
            <a:ext cx="5892800" cy="21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0010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742745A-68E3-47EE-A9AF-4050BB12F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648" y="1889773"/>
            <a:ext cx="6003602" cy="43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437765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적용 시의 이동 칸 수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보통은 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endParaRPr lang="en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Stride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1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필터 특성상 이미지가 작아지는 것을 방지하기 위해 원 이미지를 키우는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Padding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1158194" y="6179493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91" y="3558017"/>
            <a:ext cx="2367925" cy="2390124"/>
          </a:xfrm>
          <a:prstGeom prst="rect">
            <a:avLst/>
          </a:prstGeom>
        </p:spPr>
      </p:pic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66E51853-0028-4D77-AF17-7C5CFD647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0721" y="3098182"/>
            <a:ext cx="2568941" cy="29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25">
            <a:extLst>
              <a:ext uri="{FF2B5EF4-FFF2-40B4-BE49-F238E27FC236}">
                <a16:creationId xmlns:a16="http://schemas.microsoft.com/office/drawing/2014/main" id="{F0E8357A-25BF-4202-9B03-410885A7D3CE}"/>
              </a:ext>
            </a:extLst>
          </p:cNvPr>
          <p:cNvSpPr txBox="1"/>
          <p:nvPr/>
        </p:nvSpPr>
        <p:spPr>
          <a:xfrm>
            <a:off x="6015456" y="6106111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4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066431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Max Pooling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</a:t>
            </a:r>
            <a:r>
              <a:rPr kumimoji="1" lang="ko-KR" altLang="en-US" dirty="0"/>
              <a:t> 필터와</a:t>
            </a:r>
            <a:r>
              <a:rPr kumimoji="1" lang="en-US" altLang="ko-KR" dirty="0"/>
              <a:t> pooling</a:t>
            </a:r>
            <a:r>
              <a:rPr kumimoji="1" lang="ko-KR" altLang="en-US" dirty="0"/>
              <a:t>이 반복하여 </a:t>
            </a:r>
            <a:r>
              <a:rPr kumimoji="1" lang="en-US" altLang="ko-KR" dirty="0"/>
              <a:t>feature </a:t>
            </a:r>
            <a:r>
              <a:rPr kumimoji="1" lang="ko-KR" altLang="en-US" dirty="0"/>
              <a:t>추출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로 분류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이미지 처리에 뛰어남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이미지 외의 것에도 좋은 성능을 보임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https://youtu.be/3JQ3hYko51Y?t=84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n-depth Conv </a:t>
            </a:r>
            <a:r>
              <a:rPr kumimoji="1" lang="ko-KR" altLang="en-US" dirty="0"/>
              <a:t>필터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714B29F4-FF0D-4411-B13D-7230076A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4001" y="2418230"/>
            <a:ext cx="4513262" cy="34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57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익었다 </a:t>
            </a:r>
            <a:r>
              <a:rPr lang="ko-KR" altLang="en-US" dirty="0"/>
              <a:t>분류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</a:t>
            </a:r>
            <a:r>
              <a:rPr kumimoji="1" lang="ko-KR" altLang="en-US" dirty="0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https://poloclub.github.io/cnn-explainer/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106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conv layer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931328-2261-48B1-A613-7C3B9805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 descr="screen-shot-2016-10-18-at-5-06-38-pm">
            <a:extLst>
              <a:ext uri="{FF2B5EF4-FFF2-40B4-BE49-F238E27FC236}">
                <a16:creationId xmlns:a16="http://schemas.microsoft.com/office/drawing/2014/main" id="{9B89AA9D-0D73-4C06-95CF-D5644363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6333" y="1910276"/>
            <a:ext cx="4836990" cy="45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18">
            <a:extLst>
              <a:ext uri="{FF2B5EF4-FFF2-40B4-BE49-F238E27FC236}">
                <a16:creationId xmlns:a16="http://schemas.microsoft.com/office/drawing/2014/main" id="{1711CA22-4C51-4073-BFF8-8889DF1423DD}"/>
              </a:ext>
            </a:extLst>
          </p:cNvPr>
          <p:cNvSpPr txBox="1"/>
          <p:nvPr/>
        </p:nvSpPr>
        <p:spPr>
          <a:xfrm>
            <a:off x="6785267" y="635136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https://bigsnarf.wordpress.com/2016/10/19/visualizing-convnet-layers-and-activations/</a:t>
            </a:r>
            <a:endParaRPr lang="en" altLang="ko-KR" sz="8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688668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CIFAR10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대상 컬러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32,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1024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(=32*32)</a:t>
            </a:r>
            <a:r>
              <a:rPr kumimoji="1" lang="ko-KR" altLang="en-US" sz="2000" dirty="0"/>
              <a:t>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/>
              <a:t>1024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대상을 미리 정해진 클래스</a:t>
            </a:r>
            <a:r>
              <a:rPr kumimoji="1" lang="en-US" altLang="ko-KR" dirty="0"/>
              <a:t>(class)</a:t>
            </a:r>
            <a:r>
              <a:rPr kumimoji="1" lang="ko-KR" altLang="en-US" dirty="0"/>
              <a:t>로 분류하는 작업</a:t>
            </a:r>
            <a:endParaRPr kumimoji="1" lang="en-US" altLang="ko-KR" dirty="0"/>
          </a:p>
          <a:p>
            <a:r>
              <a:rPr kumimoji="1" lang="ko-KR" altLang="en-US" dirty="0"/>
              <a:t>영상의 경우 해당 영상이 무엇인지 인식하는 작업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 dirty="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/>
              <a:t>https://www.mathworks.com/solutions/deep-learning/convolutional-neural-network.html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일반적인 사물의 영상의 데이터셋</a:t>
            </a:r>
            <a:endParaRPr kumimoji="1" lang="en-US" altLang="ko-KR" dirty="0"/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http://image-net.org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입력은 영상 데이터 자체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 노드의 수는 영상 데이터의 값 개수와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클래스의 개수 만큼의 출력 노드</a:t>
            </a:r>
            <a:endParaRPr kumimoji="1" lang="en-US" altLang="ko-KR" dirty="0"/>
          </a:p>
          <a:p>
            <a:r>
              <a:rPr kumimoji="1" lang="ko-KR" altLang="en-US" dirty="0"/>
              <a:t>출력된 값은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사이의 값을 가진다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가장 큰 값을 갖는 노드에 해당하는 클래스로 분류된다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익은 거 상자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안 익은 거 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여러 번 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완숙된 상태</a:t>
            </a:r>
            <a:endParaRPr kumimoji="1" lang="en-US" altLang="ko-KR" dirty="0"/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를 설치하면 </a:t>
            </a:r>
            <a:r>
              <a:rPr kumimoji="1" lang="en-US" altLang="ko-KR" dirty="0"/>
              <a:t>VGG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ResNet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default</a:t>
            </a:r>
            <a:r>
              <a:rPr kumimoji="1" lang="ko-KR" altLang="en-US" dirty="0"/>
              <a:t>로 포함되어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그냥 가져다 사용하면 되는 수준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r>
              <a:rPr kumimoji="1" lang="ko-KR" altLang="en-US" dirty="0"/>
              <a:t> 데이터셋을 가지고 겨루는 대회</a:t>
            </a:r>
            <a:endParaRPr kumimoji="1" lang="en-US" altLang="ko-KR" dirty="0"/>
          </a:p>
          <a:p>
            <a:r>
              <a:rPr kumimoji="1" lang="en-US" altLang="ko-KR" dirty="0"/>
              <a:t>ImageNet Large Scale Visual Recognition Competition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r>
              <a:rPr kumimoji="1" lang="ko-KR" altLang="en-US" dirty="0"/>
              <a:t>에서 우승한 </a:t>
            </a:r>
            <a:r>
              <a:rPr kumimoji="1" lang="en-US" altLang="ko-KR" dirty="0"/>
              <a:t>VGG, ResNet</a:t>
            </a:r>
            <a:r>
              <a:rPr kumimoji="1" lang="ko-KR" altLang="en-US" dirty="0"/>
              <a:t> 등의 모델이 공개되어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구조 뿐 아니라 학습된 모델도 공개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가져다 사용할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 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2014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일반 </a:t>
            </a:r>
            <a:r>
              <a:rPr kumimoji="1" lang="en-US" altLang="ko-KR" dirty="0"/>
              <a:t>CNN</a:t>
            </a:r>
          </a:p>
          <a:p>
            <a:r>
              <a:rPr kumimoji="1" lang="en-US" altLang="ko-KR" dirty="0"/>
              <a:t>21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를 갖는다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학습 대상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는 대략 </a:t>
            </a:r>
            <a:r>
              <a:rPr kumimoji="1" lang="en-US" altLang="ko-KR" dirty="0"/>
              <a:t>1</a:t>
            </a:r>
            <a:r>
              <a:rPr kumimoji="1" lang="ko-KR" altLang="en-US" dirty="0"/>
              <a:t>억 </a:t>
            </a:r>
            <a:r>
              <a:rPr kumimoji="1" lang="en-US" altLang="ko-KR" dirty="0"/>
              <a:t>4</a:t>
            </a:r>
            <a:r>
              <a:rPr kumimoji="1" lang="ko-KR" altLang="en-US" dirty="0"/>
              <a:t>천만 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파일 크기는 약 </a:t>
            </a:r>
            <a:r>
              <a:rPr kumimoji="1" lang="en-US" altLang="ko-KR" dirty="0"/>
              <a:t>500M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pooling </a:t>
            </a:r>
            <a:r>
              <a:rPr kumimoji="1" lang="ko-KR" altLang="en-US" dirty="0"/>
              <a:t>레이어를 제외하고 모두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개의 레이어가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 16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https://www.youtube.com/watch?v=RNnKtNrsrmg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부분으로 구분된다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feature extraction : conv layer + pooling layer</a:t>
            </a:r>
          </a:p>
          <a:p>
            <a:pPr lvl="1"/>
            <a:r>
              <a:rPr kumimoji="1" lang="en-US" altLang="ko-KR" dirty="0"/>
              <a:t>classification : fully connected layer</a:t>
            </a:r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대부분은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우승했던 만큼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기능이 좋다고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특질 추출 기능도 우수하고 분류 기능도 우수하고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실무에서 사용하는 데이터는 </a:t>
            </a:r>
            <a:r>
              <a:rPr kumimoji="1" lang="en-US" altLang="ko-KR" dirty="0"/>
              <a:t>ImageNet</a:t>
            </a:r>
            <a:r>
              <a:rPr kumimoji="1" lang="ko-KR" altLang="en-US" dirty="0"/>
              <a:t>의 클래스와 다르다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이런 이유로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출력층의 노드 수가 다를 수 밖에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클래스의 분류를 그대로 사용할 수 없다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커스텀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우승한 모델의 우수한 특질 추출 기능을 재활용 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대신 분류 기능은 다시 학습시키자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부분을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Transfer Learning</a:t>
            </a:r>
          </a:p>
          <a:p>
            <a:r>
              <a:rPr kumimoji="1" lang="ko-KR" altLang="en-US" dirty="0"/>
              <a:t>학습된 모델을 가져와 다시 학습한다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분류하는 부분만 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커스텀 데이터 영상 분류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디렉토리 구조가 레이블링을 대신함</a:t>
            </a:r>
            <a:endParaRPr kumimoji="1" lang="en-US" altLang="ko-KR" dirty="0"/>
          </a:p>
          <a:p>
            <a:r>
              <a:rPr kumimoji="1" lang="ko-KR" altLang="en-US" dirty="0"/>
              <a:t>데이터 홈 폴더 밑에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폴더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train, test</a:t>
            </a:r>
          </a:p>
          <a:p>
            <a:r>
              <a:rPr kumimoji="1" lang="en-US" altLang="ko-KR" dirty="0"/>
              <a:t>train</a:t>
            </a:r>
            <a:r>
              <a:rPr kumimoji="1" lang="ko-KR" altLang="en-US" dirty="0"/>
              <a:t>과 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밑에 각각의 클래스 이름의 폴더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클래스에 해당하는 폴더 안에 이미지 파일이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새로 학습 시의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3</a:t>
            </a:r>
            <a:r>
              <a:rPr kumimoji="1" lang="ko-KR" altLang="en-US" sz="1200" dirty="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VGG16</a:t>
            </a:r>
            <a:r>
              <a:rPr kumimoji="1" lang="ko-KR" altLang="en-US" dirty="0"/>
              <a:t>의 입력은 </a:t>
            </a:r>
            <a:r>
              <a:rPr kumimoji="1" lang="en-US" altLang="ko-KR" dirty="0"/>
              <a:t>224x224</a:t>
            </a:r>
            <a:r>
              <a:rPr kumimoji="1" lang="ko-KR" altLang="en-US" dirty="0"/>
              <a:t>의 크기로 고정되어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 파일을 로딩하고 이 사이즈로 크기 조절을 해야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따로 준비하지 않는다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를 사용하면 폴더 이름을 레이블링으로 사용한다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train/cured </a:t>
            </a:r>
            <a:r>
              <a:rPr kumimoji="1" lang="ko-KR" altLang="en-US" dirty="0"/>
              <a:t>밑의 모든 파일은 </a:t>
            </a:r>
            <a:r>
              <a:rPr kumimoji="1" lang="en-US" altLang="ko-KR" dirty="0"/>
              <a:t>‘cured’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  <a:p>
            <a:r>
              <a:rPr kumimoji="1" lang="en-US" altLang="ko-KR" dirty="0"/>
              <a:t>train/decayed</a:t>
            </a:r>
            <a:r>
              <a:rPr kumimoji="1" lang="ko-KR" altLang="en-US" dirty="0"/>
              <a:t> 밑의 모든 파일은  </a:t>
            </a:r>
            <a:r>
              <a:rPr kumimoji="1" lang="en-US" altLang="ko-KR" dirty="0"/>
              <a:t>‘decayed’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5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안좋다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에서 기능 제공</a:t>
            </a:r>
            <a:endParaRPr kumimoji="1" lang="en-US" altLang="ko-KR" dirty="0"/>
          </a:p>
          <a:p>
            <a:r>
              <a:rPr kumimoji="1" lang="ko-KR" altLang="en-US" dirty="0"/>
              <a:t>데이터 부족을 극복하기 위해 위치 이동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좌우반전등의 변화를 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ResNet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으로 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2015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</a:t>
            </a:r>
            <a:r>
              <a:rPr kumimoji="1" lang="en-US" altLang="ko-KR" dirty="0"/>
              <a:t>CNN</a:t>
            </a:r>
          </a:p>
          <a:p>
            <a:r>
              <a:rPr kumimoji="1" lang="ko-KR" altLang="en-US" dirty="0"/>
              <a:t>많은 레이어가 있으며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의 개수는 약 </a:t>
            </a:r>
            <a:r>
              <a:rPr kumimoji="1" lang="en-US" altLang="ko-KR" dirty="0"/>
              <a:t>2500</a:t>
            </a:r>
            <a:r>
              <a:rPr kumimoji="1" lang="ko-KR" altLang="en-US" dirty="0"/>
              <a:t>만개</a:t>
            </a:r>
            <a:endParaRPr kumimoji="1" lang="en-US" altLang="ko-KR" dirty="0"/>
          </a:p>
          <a:p>
            <a:r>
              <a:rPr kumimoji="1" lang="ko-KR" altLang="en-US" dirty="0"/>
              <a:t>모델 파일의 크기는 약 </a:t>
            </a:r>
            <a:r>
              <a:rPr kumimoji="1" lang="en-US" altLang="ko-KR" dirty="0"/>
              <a:t>100M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레이어 간에 링크가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입력과 출력은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과 동일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U-Net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997200" y="5924751"/>
            <a:ext cx="537613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https://www.researchgate.net/figure/Improved-UNet-architecture-Conv-is-a-convolutional-layer-convolution-kernel-is-3-3_fig3_335695393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47675D-99C3-F847-BE57-656ADC8CB9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657" y="1716516"/>
            <a:ext cx="6202686" cy="37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515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https://arxiv.org/pdf/1505.04597.pdf</a:t>
            </a:r>
            <a:endParaRPr kumimoji="1" lang="ko-KR" altLang="en-US" sz="105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</a:t>
            </a:r>
            <a:r>
              <a:rPr kumimoji="1" lang="ko-KR" altLang="en-US" dirty="0"/>
              <a:t>을 사용한 영역 분할</a:t>
            </a:r>
            <a:r>
              <a:rPr kumimoji="1" lang="en-US" altLang="ko-KR" dirty="0"/>
              <a:t>(segmentation)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https://arxiv.org/pdf/1411.4038.pdf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https://arxiv.org/pdf/1505.04366.pdf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분류해 놓은 것을 확인해 보니 크기가 큰데도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덜 빨간 사과가 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RNN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 연산 때 그 상태가 입력으로 사용된다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 dirty="0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 dirty="0"/>
              <a:t>일 때와 두번째 </a:t>
            </a:r>
            <a:r>
              <a:rPr kumimoji="1" lang="en-US" altLang="ko-KR" dirty="0"/>
              <a:t>l</a:t>
            </a:r>
            <a:r>
              <a:rPr kumimoji="1" lang="ko-KR" altLang="en-US" dirty="0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4957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https://drive.google.com/file/d/0B8z5oUpB2DysZWF1RTFuX1NEZUk/view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단어를 표현하는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https://www.slideshare.net/JunKim22/spark-zeppelin-77273056</a:t>
            </a:r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Word Embedding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ebbnflow.tistory.com</a:t>
            </a:r>
            <a:r>
              <a:rPr lang="en" sz="600" dirty="0"/>
              <a:t>/154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CF734C-C9DC-1A47-B92D-A20B110E1F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435" y="2551685"/>
            <a:ext cx="5640294" cy="25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581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https://www.slideshare.net/deview/ai-67608549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사용은 동일</a:t>
            </a:r>
            <a:endParaRPr kumimoji="1" lang="en-US" altLang="ko-KR" dirty="0"/>
          </a:p>
          <a:p>
            <a:r>
              <a:rPr kumimoji="1" lang="ko-KR" altLang="en-US" dirty="0"/>
              <a:t>학습에 필요한 데이터를 동적으로 생성</a:t>
            </a:r>
            <a:endParaRPr kumimoji="1" lang="en-US" altLang="ko-KR" dirty="0"/>
          </a:p>
          <a:p>
            <a:r>
              <a:rPr kumimoji="1" lang="ko-KR" altLang="en-US" dirty="0"/>
              <a:t>시뮬레이터를 사용하여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GAN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 Translation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sp>
        <p:nvSpPr>
          <p:cNvPr id="27" name="Shape 356">
            <a:extLst>
              <a:ext uri="{FF2B5EF4-FFF2-40B4-BE49-F238E27FC236}">
                <a16:creationId xmlns:a16="http://schemas.microsoft.com/office/drawing/2014/main" id="{4D3C10FD-35A8-5941-AFE8-F9E947029306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8" name="Shape 357">
            <a:extLst>
              <a:ext uri="{FF2B5EF4-FFF2-40B4-BE49-F238E27FC236}">
                <a16:creationId xmlns:a16="http://schemas.microsoft.com/office/drawing/2014/main" id="{AD02169E-6204-A547-A3AD-36E3CC6E360F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Discriminator. </a:t>
            </a:r>
            <a:r>
              <a:rPr kumimoji="1" lang="ko-KR" altLang="en-US" sz="1400" dirty="0"/>
              <a:t>판별기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이미지가 진짜인지 가짜인지 판별한다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Generator. </a:t>
            </a:r>
            <a:r>
              <a:rPr kumimoji="1" lang="ko-KR" altLang="en-US" sz="1400" dirty="0"/>
              <a:t>생성기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400" dirty="0"/>
              <a:t>노이즈에서 가짜 이미지를 생성한다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진폐와 위폐를 구별하려는 경찰</a:t>
            </a:r>
            <a:r>
              <a:rPr kumimoji="1" lang="en-US" altLang="ko-KR" dirty="0"/>
              <a:t>(D)</a:t>
            </a:r>
          </a:p>
          <a:p>
            <a:r>
              <a:rPr kumimoji="1" lang="ko-KR" altLang="en-US" dirty="0"/>
              <a:t>경찰</a:t>
            </a:r>
            <a:r>
              <a:rPr kumimoji="1" lang="en-US" altLang="ko-KR" dirty="0"/>
              <a:t>(D)</a:t>
            </a:r>
            <a:r>
              <a:rPr kumimoji="1" lang="ko-KR" altLang="en-US" dirty="0"/>
              <a:t>이 진폐라 믿게 하려는 위조지폐범</a:t>
            </a:r>
            <a:r>
              <a:rPr kumimoji="1" lang="en-US" altLang="ko-KR" dirty="0"/>
              <a:t>(G)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위조 지폐 비유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C2AF53A7-C02D-4F66-A567-2B72772E2F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163" y="3171149"/>
            <a:ext cx="6177857" cy="306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122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일반적인 분류 학습이다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real</a:t>
            </a:r>
            <a:r>
              <a:rPr kumimoji="1" lang="ko-KR" altLang="en-US" dirty="0"/>
              <a:t> 데이터인지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가 생성한 </a:t>
            </a:r>
            <a:r>
              <a:rPr kumimoji="1" lang="en-US" altLang="ko-KR" dirty="0"/>
              <a:t>fake</a:t>
            </a:r>
            <a:r>
              <a:rPr kumimoji="1" lang="ko-KR" altLang="en-US" dirty="0"/>
              <a:t>인지를 분류하는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의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2224016" y="3993746"/>
            <a:ext cx="1011208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input</a:t>
            </a:r>
            <a:endParaRPr lang="en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4018985" y="3903472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3366868" y="41361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5528790" y="3949209"/>
            <a:ext cx="1456502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/>
              <a:t>Real or fake</a:t>
            </a:r>
            <a:endParaRPr lang="en" sz="20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4976768" y="414781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8875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모델 </a:t>
            </a:r>
            <a:r>
              <a:rPr kumimoji="1" lang="en-US" altLang="ko-KR" dirty="0"/>
              <a:t>F, B</a:t>
            </a:r>
            <a:r>
              <a:rPr kumimoji="1" lang="ko-KR" altLang="en-US" dirty="0"/>
              <a:t>가 연결되어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 -&gt; z</a:t>
            </a:r>
          </a:p>
          <a:p>
            <a:r>
              <a:rPr kumimoji="1" lang="en-US" altLang="ko-KR" dirty="0"/>
              <a:t>B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z -&gt; y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전체로 볼때는 </a:t>
            </a:r>
            <a:r>
              <a:rPr kumimoji="1" lang="en-US" altLang="ko-KR" dirty="0"/>
              <a:t>x -&gt; y</a:t>
            </a:r>
            <a:r>
              <a:rPr kumimoji="1" lang="ko-KR" altLang="en-US" dirty="0"/>
              <a:t>로 하는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모델로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데이터 </a:t>
            </a:r>
            <a:r>
              <a:rPr kumimoji="1" lang="en-US" altLang="ko-KR" dirty="0" err="1"/>
              <a:t>x,y</a:t>
            </a:r>
            <a:r>
              <a:rPr kumimoji="1" lang="ko-KR" altLang="en-US" dirty="0"/>
              <a:t>로 학습 시키면</a:t>
            </a:r>
            <a:r>
              <a:rPr kumimoji="1" lang="en-US" altLang="ko-KR" dirty="0"/>
              <a:t>, F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모두가 동시에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연결된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74781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전이 학습의 경우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기존 모델에서 가져오고</a:t>
            </a:r>
            <a:endParaRPr kumimoji="1" lang="en-US" altLang="ko-KR" dirty="0"/>
          </a:p>
          <a:p>
            <a:r>
              <a:rPr kumimoji="1" lang="en-US" altLang="ko-KR" dirty="0"/>
              <a:t>Classification</a:t>
            </a:r>
            <a:r>
              <a:rPr kumimoji="1" lang="ko-KR" altLang="en-US" dirty="0"/>
              <a:t>을 위한 </a:t>
            </a:r>
            <a:r>
              <a:rPr kumimoji="1" lang="en-US" altLang="ko-KR" dirty="0"/>
              <a:t>B</a:t>
            </a:r>
            <a:r>
              <a:rPr kumimoji="1" lang="ko-KR" altLang="en-US" dirty="0"/>
              <a:t>만 학습하는 경우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F(conv </a:t>
            </a:r>
            <a:r>
              <a:rPr kumimoji="1" lang="ko-KR" altLang="en-US" dirty="0"/>
              <a:t>레이어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fix</a:t>
            </a:r>
            <a:r>
              <a:rPr kumimoji="1" lang="ko-KR" altLang="en-US" dirty="0"/>
              <a:t>시키고 </a:t>
            </a:r>
            <a:r>
              <a:rPr kumimoji="1" lang="en-US" altLang="ko-KR" dirty="0"/>
              <a:t>B(DNN)</a:t>
            </a:r>
            <a:r>
              <a:rPr kumimoji="1" lang="ko-KR" altLang="en-US" dirty="0"/>
              <a:t>만 학습 시킨다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0085B-8BC5-4AB0-95AC-5C252629D284}"/>
              </a:ext>
            </a:extLst>
          </p:cNvPr>
          <p:cNvSpPr txBox="1"/>
          <p:nvPr/>
        </p:nvSpPr>
        <p:spPr>
          <a:xfrm>
            <a:off x="2588666" y="35034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0FBD95-6B17-44C8-A627-52CA706E2121}"/>
              </a:ext>
            </a:extLst>
          </p:cNvPr>
          <p:cNvSpPr txBox="1"/>
          <p:nvPr/>
        </p:nvSpPr>
        <p:spPr>
          <a:xfrm>
            <a:off x="5487357" y="351014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7287564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를 고정하고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쌍만을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학습시킬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있다면 </a:t>
            </a:r>
            <a:r>
              <a:rPr kumimoji="1" lang="en-US" altLang="ko-KR" dirty="0" err="1"/>
              <a:t>x,z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쌍이 없어도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3724847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를 고정하고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이 되도록하는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z</a:t>
            </a:r>
            <a:r>
              <a:rPr kumimoji="1" lang="ko-KR" altLang="en-US" dirty="0"/>
              <a:t>가 학습에 사용된 데이터와 유사하다는 의미</a:t>
            </a:r>
            <a:endParaRPr kumimoji="1" lang="en-US" altLang="ko-KR" dirty="0"/>
          </a:p>
          <a:p>
            <a:r>
              <a:rPr kumimoji="1" lang="ko-KR" altLang="en-US" dirty="0"/>
              <a:t>즉 사용된 데이터와 유사한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출력되도록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G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0266204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r>
              <a:rPr kumimoji="1" lang="en-US" altLang="ko-KR" dirty="0"/>
              <a:t>D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G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번갈아 학습 시킨다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번갈아 가며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3891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155033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2575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356">
            <a:extLst>
              <a:ext uri="{FF2B5EF4-FFF2-40B4-BE49-F238E27FC236}">
                <a16:creationId xmlns:a16="http://schemas.microsoft.com/office/drawing/2014/main" id="{82EAEF03-EE45-9048-8A9A-0496FE8D0012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30" name="Shape 357">
            <a:extLst>
              <a:ext uri="{FF2B5EF4-FFF2-40B4-BE49-F238E27FC236}">
                <a16:creationId xmlns:a16="http://schemas.microsoft.com/office/drawing/2014/main" id="{2D0F781C-5EAB-0545-97D0-32F3263EAC86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4729371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983623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5370965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9223269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4942129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302803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629577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918974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590410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72B2ADB6-ECD3-4166-B3D0-D4BB99507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학습 데이터의 </a:t>
            </a:r>
            <a:r>
              <a:rPr kumimoji="1" lang="en-US" altLang="ko-KR" dirty="0"/>
              <a:t>boundary</a:t>
            </a:r>
            <a:r>
              <a:rPr kumimoji="1" lang="ko-KR" altLang="en-US" dirty="0"/>
              <a:t>를 구할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42446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4106446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귤일 때</a:t>
            </a:r>
            <a:r>
              <a:rPr lang="ko-KR" altLang="en-US" dirty="0"/>
              <a:t>에</a:t>
            </a:r>
            <a:r>
              <a:rPr lang="en" dirty="0"/>
              <a:t>는 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이젠 기준이 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42031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715F40-E060-493E-BEDC-C4FD349A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4583414"/>
            <a:ext cx="63722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1181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생성기는 판별기가 구별 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레이블링 데이터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 각각은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차원의 한 점</a:t>
            </a:r>
            <a:endParaRPr kumimoji="1" lang="en-US" altLang="ko-KR" dirty="0"/>
          </a:p>
          <a:p>
            <a:r>
              <a:rPr kumimoji="1" lang="en-US" altLang="ko-KR" dirty="0"/>
              <a:t>MNIST </a:t>
            </a:r>
            <a:r>
              <a:rPr kumimoji="1" lang="ko-KR" altLang="en-US" dirty="0"/>
              <a:t>각 데이터를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 공간에 점을 찍으면 극히 작은 영역 모여 있을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영역의 점들은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같은 영상에 해당한다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D67FDD-051C-4AA3-AF7D-6F570B1D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85" y="4411959"/>
            <a:ext cx="2607445" cy="1799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7CB521-1EB6-4FE2-AB81-72751144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26209"/>
            <a:ext cx="247650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1C228F-56A5-4357-A38D-CE3CF710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8" y="4471952"/>
            <a:ext cx="276225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DFB013-5B79-46EA-BD82-743E2EFD5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532" y="5935438"/>
            <a:ext cx="285750" cy="276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4DF2BA-CF05-4D90-BBF7-3B933F2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979" y="4605302"/>
            <a:ext cx="257175" cy="247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6EF9F-E7A7-4AF6-954B-37070A40F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813" y="5631224"/>
            <a:ext cx="228600" cy="23812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472B0B-2C79-4F14-BE48-FC650680DB8F}"/>
              </a:ext>
            </a:extLst>
          </p:cNvPr>
          <p:cNvCxnSpPr>
            <a:cxnSpLocks/>
          </p:cNvCxnSpPr>
          <p:nvPr/>
        </p:nvCxnSpPr>
        <p:spPr>
          <a:xfrm flipH="1">
            <a:off x="4640802" y="4738652"/>
            <a:ext cx="1273436" cy="57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E1D7B72-EB0E-4188-A451-856241C18973}"/>
              </a:ext>
            </a:extLst>
          </p:cNvPr>
          <p:cNvCxnSpPr>
            <a:cxnSpLocks/>
          </p:cNvCxnSpPr>
          <p:nvPr/>
        </p:nvCxnSpPr>
        <p:spPr>
          <a:xfrm flipH="1" flipV="1">
            <a:off x="5171219" y="5457067"/>
            <a:ext cx="1015313" cy="61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9F1D948-5532-4DC8-BFFF-3CA006EA7AED}"/>
              </a:ext>
            </a:extLst>
          </p:cNvPr>
          <p:cNvCxnSpPr>
            <a:cxnSpLocks/>
          </p:cNvCxnSpPr>
          <p:nvPr/>
        </p:nvCxnSpPr>
        <p:spPr>
          <a:xfrm flipH="1">
            <a:off x="4548094" y="4408064"/>
            <a:ext cx="252506" cy="62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4842D53-3C35-48A0-A958-2CF9B2541B8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335413" y="5578511"/>
            <a:ext cx="1349584" cy="17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4DE771F-E8B5-4727-B6B7-5C63EAF0824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432154" y="4729127"/>
            <a:ext cx="1157197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849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는 대상 입력이 그 영역에 포함 여부를 판단한다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만족하도록 학습된다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그 영역 안에 포함되도록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영역 안에 포함된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출력은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영상을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의 입력이 무엇이라도 영역에 포함된 출력으로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학습 시에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입력을 임의의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무엇이라도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85169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색깔</a:t>
            </a:r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49" y="2017754"/>
            <a:ext cx="7762315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크기하고 색깔하고 같이 고려해서 어느정도 이상이면 익은 거</a:t>
            </a:r>
            <a:endParaRPr lang="en" dirty="0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중간 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 내에서 대상을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그 대상을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영상 인식</a:t>
            </a:r>
            <a:r>
              <a:rPr kumimoji="1" lang="en-US" altLang="ko-KR" dirty="0"/>
              <a:t>(recognition)</a:t>
            </a:r>
            <a:r>
              <a:rPr kumimoji="1" lang="ko-KR" altLang="en-US" dirty="0"/>
              <a:t>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영상 인식</a:t>
            </a:r>
            <a:r>
              <a:rPr kumimoji="1" lang="en-US" altLang="ko-KR" dirty="0"/>
              <a:t>(image recognition)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된 결과를 박스로 표시한다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위치를 나타낸다고 해서 </a:t>
            </a:r>
            <a:r>
              <a:rPr kumimoji="1" lang="en-US" altLang="ko-KR" dirty="0"/>
              <a:t>localization</a:t>
            </a:r>
            <a:r>
              <a:rPr kumimoji="1" lang="ko-KR" altLang="en-US" dirty="0"/>
              <a:t>이라고도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박스 내의 영상을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와 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https://www.commonlounge.com/discussion/c9975025c9ff473c8f9ed2c4b1c3ea6a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작업</a:t>
            </a:r>
            <a:r>
              <a:rPr kumimoji="1" lang="en-US" altLang="ko-KR" dirty="0"/>
              <a:t>(</a:t>
            </a:r>
            <a:r>
              <a:rPr kumimoji="1" lang="ko-KR" altLang="en-US" dirty="0"/>
              <a:t>탐지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동시에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이로 인해 속도가 느리거나 혹은 정확도가 떨어진다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 정도의 소수 클래스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전체에 대한 분류</a:t>
            </a:r>
            <a:endParaRPr kumimoji="1" lang="en-US" altLang="ko-KR" dirty="0"/>
          </a:p>
          <a:p>
            <a:r>
              <a:rPr kumimoji="1" lang="ko-KR" altLang="en-US" dirty="0"/>
              <a:t>위치 탐지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내에서 대상의 위치 탐지</a:t>
            </a:r>
            <a:endParaRPr kumimoji="1" lang="en-US" altLang="ko-KR" dirty="0"/>
          </a:p>
          <a:p>
            <a:r>
              <a:rPr kumimoji="1" lang="ko-KR" altLang="en-US" dirty="0"/>
              <a:t>영상 인식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위치 탐지와 대상의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크게 두 종류로 나뉜다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영역을 분류하는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RCNN, Fast RCNN, Faster RCNN, Mask RCNN)</a:t>
            </a:r>
          </a:p>
          <a:p>
            <a:r>
              <a:rPr kumimoji="1" lang="ko-KR" altLang="en-US" dirty="0"/>
              <a:t>영역 찾기와 분류를 동시에 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30703C0-A15C-4F64-9DAF-24A7E3906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1C595-3F80-4E41-B7B9-D8770E8A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4" y="191476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193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*-RCNN </a:t>
            </a:r>
            <a:r>
              <a:rPr kumimoji="1" lang="ko-KR" altLang="en-US" dirty="0"/>
              <a:t>방법들</a:t>
            </a:r>
            <a:endParaRPr kumimoji="1" lang="en-US" altLang="ko-KR" dirty="0"/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영역에 대하여 분류한다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YOLO, SSD</a:t>
            </a:r>
            <a:r>
              <a:rPr kumimoji="1" lang="ko-KR" altLang="en-US" dirty="0"/>
              <a:t>의 방법</a:t>
            </a:r>
            <a:endParaRPr kumimoji="1" lang="en-US" altLang="ko-KR" dirty="0"/>
          </a:p>
          <a:p>
            <a:r>
              <a:rPr kumimoji="1" lang="ko-KR" altLang="en-US" dirty="0"/>
              <a:t>두개의 작업을 동시에 처리한다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선은 다음 식으로 표현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딥러닝 적용 이후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초반의 정도의 정확도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IoU, mAP, AR</a:t>
            </a:r>
            <a:r>
              <a:rPr kumimoji="1" lang="ko-KR" altLang="en-US" dirty="0"/>
              <a:t>이 많이 사용된다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Intersection over Union</a:t>
            </a:r>
          </a:p>
          <a:p>
            <a:r>
              <a:rPr kumimoji="1" lang="ko-KR" altLang="en-US" dirty="0"/>
              <a:t>정답과 탐지해낸 결과의 영역 일치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  <a:r>
              <a:rPr kumimoji="1" lang="en-US" altLang="ko-KR" dirty="0"/>
              <a:t> - IoU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mean Average Precision</a:t>
            </a:r>
          </a:p>
          <a:p>
            <a:r>
              <a:rPr kumimoji="1" lang="ko-KR" altLang="en-US" dirty="0"/>
              <a:t>여러 개의 물체가 탐지된 경우 각 정확도의 평균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Average Recall</a:t>
            </a:r>
          </a:p>
          <a:p>
            <a:r>
              <a:rPr kumimoji="1" lang="ko-KR" altLang="en-US" dirty="0"/>
              <a:t>탐지해야 할 물체 중 정확히 탐지한 개수의 비율의 평균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mAP,</a:t>
            </a:r>
            <a:r>
              <a:rPr kumimoji="1" lang="ko-KR" altLang="en-US" dirty="0"/>
              <a:t> </a:t>
            </a:r>
            <a:r>
              <a:rPr kumimoji="1" lang="en-US" altLang="ko-KR" dirty="0"/>
              <a:t>AR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YOLO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You Only Look Once </a:t>
            </a:r>
            <a:r>
              <a:rPr kumimoji="1" lang="ko-KR" altLang="en-US" dirty="0"/>
              <a:t>약자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ko-KR" altLang="en-US" dirty="0"/>
              <a:t>영역 탐지와 분류를 동시에 실행</a:t>
            </a:r>
            <a:endParaRPr kumimoji="1" lang="en-US" altLang="ko-KR" dirty="0"/>
          </a:p>
          <a:p>
            <a:r>
              <a:rPr kumimoji="1" lang="ko-KR" altLang="en-US" dirty="0"/>
              <a:t>빠르다는 것이 가장 큰 장점</a:t>
            </a:r>
            <a:endParaRPr kumimoji="1" lang="en-US" altLang="ko-KR" dirty="0"/>
          </a:p>
          <a:p>
            <a:r>
              <a:rPr kumimoji="1" lang="ko-KR" altLang="en-US" dirty="0"/>
              <a:t>정확도는 다소 떨어진다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YOLO3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초당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번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https://pjreddie.com/darknet/yolo/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영역의 박스와 해당 박스의 분류를 동시에 복수 개 출력하는 네트웤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모두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(7x7x2)</a:t>
            </a:r>
            <a:r>
              <a:rPr kumimoji="1" lang="ko-KR" altLang="en-US" dirty="0"/>
              <a:t>가 제안되고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중복되지 않고 확신도가 높은 것만 추린다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GoogLeNet</a:t>
            </a:r>
            <a:r>
              <a:rPr kumimoji="1" lang="ko-KR" altLang="en-US" dirty="0"/>
              <a:t>을 기반으로 한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입력은 일반 이미지를 입력으로 받는다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상자에 대한 정보</a:t>
            </a:r>
            <a:r>
              <a:rPr kumimoji="1" lang="en-US" altLang="ko-KR" dirty="0"/>
              <a:t>(</a:t>
            </a:r>
            <a:r>
              <a:rPr kumimoji="1" lang="ko-KR" altLang="en-US" dirty="0"/>
              <a:t>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폭과 높이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클래스와 확신도를 출력으로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셀 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박스를 탐지</a:t>
            </a:r>
            <a:endParaRPr kumimoji="1" lang="en-US" altLang="ko-KR" dirty="0"/>
          </a:p>
          <a:p>
            <a:r>
              <a:rPr kumimoji="1" lang="ko-KR" altLang="en-US" dirty="0"/>
              <a:t>셀에 중심을 두는 박스</a:t>
            </a:r>
            <a:endParaRPr kumimoji="1" lang="en-US" altLang="ko-KR" dirty="0"/>
          </a:p>
          <a:p>
            <a:r>
              <a:rPr kumimoji="1" lang="ko-KR" altLang="en-US" dirty="0"/>
              <a:t>각 박스 별로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SSD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Single Shot Detector. </a:t>
            </a:r>
            <a:r>
              <a:rPr kumimoji="1" lang="ko-KR" altLang="en-US" dirty="0"/>
              <a:t>역시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en-US" altLang="ko-KR" dirty="0"/>
              <a:t>VGG16</a:t>
            </a:r>
            <a:r>
              <a:rPr kumimoji="1" lang="ko-KR" altLang="en-US" dirty="0"/>
              <a:t>을 기반으로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full connected </a:t>
            </a:r>
            <a:r>
              <a:rPr kumimoji="1" lang="ko-KR" altLang="en-US" dirty="0"/>
              <a:t>레이를 없애고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conv </a:t>
            </a:r>
            <a:r>
              <a:rPr kumimoji="1" lang="ko-KR" altLang="en-US" dirty="0"/>
              <a:t>레이어의 값을 하나로 받는다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YOLO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박스를 출력하는데 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5776</a:t>
            </a:r>
            <a:r>
              <a:rPr kumimoji="1" lang="ko-KR" altLang="en-US" dirty="0"/>
              <a:t>개의 박스를 출력한다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문제 해결 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/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성능 개선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8097059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39"/>
            <a:ext cx="7886700" cy="46651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ko-KR" altLang="en-US" dirty="0"/>
              <a:t>기반 코드와 제공 데이터 가져오기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제공 데이터로 동작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환경 문제가 있다면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환경 설정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제공 데이터로 동작 혹은 성능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동작하지 않거나 성능이 안나오면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문제 처리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커스텀 데이터 준비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커스텀 데이터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코드에 맞게 커스텀 데이터 전처리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커스텀 데이터 학습 가능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학습 되지 않으면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기반 코드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커스텀 데이터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</a:t>
            </a:r>
            <a:r>
              <a:rPr kumimoji="1" lang="ko-KR" altLang="en-US" dirty="0"/>
              <a:t>모델 크기 키우기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오버피팅 발생하지 않음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(</a:t>
            </a:r>
            <a:r>
              <a:rPr kumimoji="1" lang="ko-KR" altLang="en-US" dirty="0"/>
              <a:t>오버피팅 발생 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오버피팅 처리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일반 작업 순서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85429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89DA9C-253E-9245-9989-F20FCB6B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ko-Kore-KR" altLang="en-US"/>
              <a:t>로스가</a:t>
            </a:r>
            <a:r>
              <a:rPr kumimoji="1" lang="ko-KR" altLang="en-US"/>
              <a:t> 아예 내려가지 않는다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ore-KR" altLang="en-US"/>
              <a:t>기반</a:t>
            </a:r>
            <a:r>
              <a:rPr kumimoji="1" lang="ko-KR" altLang="en-US"/>
              <a:t> 코드와 제공된 데이터로 학습됨을 확인이 중요하다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확인 되지 않으면 기반 코드의 사용을 다시 고민해야 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데이터에 정보가 부족한 경우</a:t>
            </a:r>
            <a:endParaRPr kumimoji="1" lang="en-US" altLang="ko-KR"/>
          </a:p>
          <a:p>
            <a:pPr lvl="1"/>
            <a:r>
              <a:rPr kumimoji="1" lang="ko-KR" altLang="en-US"/>
              <a:t>사용되는 입력데이터 자체의 문제</a:t>
            </a:r>
            <a:r>
              <a:rPr kumimoji="1" lang="en-US" altLang="ko-KR"/>
              <a:t>.</a:t>
            </a:r>
            <a:r>
              <a:rPr kumimoji="1" lang="ko-KR" altLang="en-US"/>
              <a:t> 데이터 다시 파악</a:t>
            </a:r>
            <a:endParaRPr kumimoji="1" lang="en-US" altLang="ko-KR"/>
          </a:p>
          <a:p>
            <a:pPr lvl="1"/>
            <a:endParaRPr kumimoji="1" lang="en-US" altLang="ko-KR"/>
          </a:p>
          <a:p>
            <a:r>
              <a:rPr kumimoji="1" lang="ko-KR" altLang="en-US"/>
              <a:t>엉뚱한 레이블링 데이터</a:t>
            </a:r>
            <a:endParaRPr kumimoji="1" lang="en-US" altLang="ko-KR"/>
          </a:p>
          <a:p>
            <a:pPr lvl="1"/>
            <a:r>
              <a:rPr kumimoji="1" lang="ko-Kore-KR" altLang="en-US"/>
              <a:t>엉뚱한</a:t>
            </a:r>
            <a:r>
              <a:rPr kumimoji="1" lang="ko-KR" altLang="en-US"/>
              <a:t> 데이터를 레이블링 데이터로 하고 있을 수 있다</a:t>
            </a:r>
            <a:r>
              <a:rPr kumimoji="1" lang="en-US" altLang="ko-KR"/>
              <a:t>.</a:t>
            </a:r>
            <a:r>
              <a:rPr kumimoji="1" lang="ko-KR" altLang="en-US"/>
              <a:t> 데이터 다시 파악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모델의 크기가 너무 작은 경우</a:t>
            </a:r>
            <a:endParaRPr kumimoji="1" lang="en-US" altLang="ko-KR"/>
          </a:p>
          <a:p>
            <a:pPr lvl="1"/>
            <a:r>
              <a:rPr kumimoji="1" lang="ko-KR" altLang="en-US"/>
              <a:t>모델의 크기를 키운다</a:t>
            </a:r>
            <a:endParaRPr kumimoji="1" lang="en-US" altLang="ko-KR"/>
          </a:p>
          <a:p>
            <a:endParaRPr kumimoji="1" lang="en-US" altLang="ko-Kore-KR"/>
          </a:p>
          <a:p>
            <a:pPr lvl="1"/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6DC6488-E44E-5141-A061-CE38AB0B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</a:t>
            </a:r>
            <a:r>
              <a:rPr kumimoji="1" lang="ko-KR" altLang="en-US"/>
              <a:t>학습 자체가 안될 경우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25DE6-3961-9342-B7C9-4CD7B4DF90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521554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train loss</a:t>
            </a:r>
            <a:r>
              <a:rPr kumimoji="1" lang="ko-KR" altLang="en-US" dirty="0"/>
              <a:t> 대피 </a:t>
            </a:r>
            <a:r>
              <a:rPr kumimoji="1" lang="en-US" altLang="ko-KR" dirty="0"/>
              <a:t>val loss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배 이상인 경우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모델의 수용력이 너무 크거나 데이터가 너무 적거나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모델의 크기를 줄이거나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증강시키거나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추가 수집하거나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 극 초기에 오버피팅이 발생한 경우이다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내려갔다 올라가는 전형적인 오버피팅으로 보이지 않기도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train loss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val loss</a:t>
            </a:r>
            <a:r>
              <a:rPr kumimoji="1" lang="ko-KR" altLang="en-US" dirty="0"/>
              <a:t>의 큰 차이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27123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모델 대비 데이터가 적은 경우이다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모델크기를 줄이거나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많게 한다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모델 크기를 너무 줄이면 아예 학습이 안된다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데이터를 많게 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증강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추가 수집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drop out, batch normalization, regularization</a:t>
            </a:r>
            <a:r>
              <a:rPr kumimoji="1" lang="ko-KR" altLang="en-US" dirty="0"/>
              <a:t> 적용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</a:t>
            </a:r>
            <a:r>
              <a:rPr kumimoji="1" lang="ko-KR" altLang="en-US" dirty="0"/>
              <a:t>오버피팅이 발생한 경우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7128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drop out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batch normalization </a:t>
            </a:r>
            <a:r>
              <a:rPr kumimoji="1" lang="ko-KR" altLang="en-US" dirty="0"/>
              <a:t>층 순서로 볼때 다음에 적용해야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dropout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batch normalization</a:t>
            </a:r>
            <a:r>
              <a:rPr kumimoji="1" lang="ko-KR" altLang="en-US" dirty="0"/>
              <a:t> 바로 앞에 있으면 학습 자체가 잘 안된다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drop out, batch normalization</a:t>
            </a:r>
            <a:r>
              <a:rPr kumimoji="1" lang="ko-KR" altLang="en-US" dirty="0"/>
              <a:t> 적용시 주의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379717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9AF81D-390F-A943-AFFB-4F9626F0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그럴</a:t>
            </a:r>
            <a:r>
              <a:rPr kumimoji="1" lang="ko-KR" altLang="en-US"/>
              <a:t> 수 있다</a:t>
            </a:r>
            <a:r>
              <a:rPr kumimoji="1" lang="en-US" altLang="ko-KR"/>
              <a:t>.</a:t>
            </a:r>
            <a:r>
              <a:rPr kumimoji="1" lang="ko-KR" altLang="en-US"/>
              <a:t> 특히 학습 초반에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drop out</a:t>
            </a:r>
            <a:r>
              <a:rPr kumimoji="1" lang="ko-KR" altLang="en-US"/>
              <a:t>을 적용하면 흔하게 발생한다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E66D278-D6D7-784B-9310-6289C2D7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val </a:t>
            </a:r>
            <a:r>
              <a:rPr kumimoji="1" lang="ko-Kore-KR" altLang="en-US"/>
              <a:t>로스가</a:t>
            </a:r>
            <a:r>
              <a:rPr kumimoji="1" lang="ko-KR" altLang="en-US"/>
              <a:t> </a:t>
            </a:r>
            <a:r>
              <a:rPr kumimoji="1" lang="en-US" altLang="ko-KR"/>
              <a:t>train </a:t>
            </a:r>
            <a:r>
              <a:rPr kumimoji="1" lang="ko-KR" altLang="en-US"/>
              <a:t>로스 보다 작다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17D509-2055-224B-90D1-F19B8CF68F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3719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1.3</a:t>
            </a:r>
            <a:r>
              <a:rPr lang="en" sz="1200" dirty="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1,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63780" y="4871669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4E0002-8FA6-5848-9F06-B4BF6717A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학습율을</a:t>
            </a:r>
            <a:r>
              <a:rPr kumimoji="1" lang="ko-KR" altLang="en-US"/>
              <a:t> 줄인다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학습을 진행하면서 </a:t>
            </a:r>
            <a:r>
              <a:rPr kumimoji="1" lang="en-US" altLang="ko-KR"/>
              <a:t>decay </a:t>
            </a:r>
            <a:r>
              <a:rPr kumimoji="1" lang="ko-KR" altLang="en-US"/>
              <a:t>할 수도 있고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학습을 중단하고 </a:t>
            </a:r>
            <a:r>
              <a:rPr kumimoji="1" lang="en-US" altLang="ko-KR"/>
              <a:t>optimizer </a:t>
            </a:r>
            <a:r>
              <a:rPr kumimoji="1" lang="ko-KR" altLang="en-US"/>
              <a:t>생성 시의 학습율 조정하고 학습을 재개한다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304FE2-5CA1-0247-AFAC-3A411C42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</a:t>
            </a:r>
            <a:r>
              <a:rPr kumimoji="1" lang="ko-KR" altLang="en-US"/>
              <a:t>너무 튀는 로스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F0B666-BDCB-D14D-9528-B5139E1AFE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724231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엄청 고생 끝에 이런 성능은 축하할 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몇 번 시도하지도 않았는데 이런 경우라면 데이터에 문제 있을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test </a:t>
            </a:r>
            <a:r>
              <a:rPr kumimoji="1" lang="ko-KR" altLang="en-US" dirty="0"/>
              <a:t>데이터가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데이터에 포함되었는지 확인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</a:t>
            </a:r>
            <a:r>
              <a:rPr kumimoji="1" lang="ko-KR" altLang="en-US" dirty="0"/>
              <a:t>성능이 너무 좋다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00686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Deep Learning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473">
            <a:extLst>
              <a:ext uri="{FF2B5EF4-FFF2-40B4-BE49-F238E27FC236}">
                <a16:creationId xmlns:a16="http://schemas.microsoft.com/office/drawing/2014/main" id="{B70AB047-476B-4B45-AC8C-8656D664C422}"/>
              </a:ext>
            </a:extLst>
          </p:cNvPr>
          <p:cNvSpPr/>
          <p:nvPr/>
        </p:nvSpPr>
        <p:spPr>
          <a:xfrm>
            <a:off x="6063780" y="4871669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79874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5374881" y="4317847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638081" cy="230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3429798" y="5139704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  <p:sp>
        <p:nvSpPr>
          <p:cNvPr id="47" name="Shape 604"/>
          <p:cNvSpPr txBox="1"/>
          <p:nvPr/>
        </p:nvSpPr>
        <p:spPr>
          <a:xfrm>
            <a:off x="5392237" y="4374406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Shape 604"/>
          <p:cNvSpPr txBox="1"/>
          <p:nvPr/>
        </p:nvSpPr>
        <p:spPr>
          <a:xfrm>
            <a:off x="3422524" y="5164790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 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 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29" name="Shape 609"/>
          <p:cNvSpPr txBox="1"/>
          <p:nvPr/>
        </p:nvSpPr>
        <p:spPr>
          <a:xfrm>
            <a:off x="2355215" y="5107754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  <p:sp>
        <p:nvSpPr>
          <p:cNvPr id="23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색깔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  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02584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 dirty="0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2175788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실제로 저 간단한 로직으로 선을 찾을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9" name="Shape 63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 dirty="0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감 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 dirty="0"/>
              <a:t>귤의 예에서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기준의 값에 따라 오차의 크기가 결정된다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학습의 목표는 오차를 최소로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혹은 오차함수의 값이 최소가 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비용 함수는 모델을 구성하는 가중치</a:t>
            </a:r>
            <a:r>
              <a:rPr kumimoji="1" lang="en-US" altLang="ko-KR" dirty="0"/>
              <a:t>(w)</a:t>
            </a:r>
            <a:r>
              <a:rPr kumimoji="1" lang="ko-KR" altLang="en-US" dirty="0"/>
              <a:t>의 함수이다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예에서의 기준값에 의해 발생하는 오차의 정도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비용 함수</a:t>
            </a:r>
            <a:r>
              <a:rPr kumimoji="1" lang="en-US" altLang="ko-KR" dirty="0"/>
              <a:t>(Cost Function)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비용함수를 최소로 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오차평면에서 공을 올려 놓았을 때 공이 굴러가는 방향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오차가 적어지는 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조정한다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 하강법</a:t>
            </a:r>
            <a:r>
              <a:rPr kumimoji="1" lang="en-US" altLang="ko-KR" dirty="0"/>
              <a:t>(Gradient Descent)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 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https://imgur.com/a/Hqolp</a:t>
            </a:r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여러</a:t>
            </a:r>
            <a:r>
              <a:rPr lang="ko-KR" altLang="en-US" dirty="0"/>
              <a:t> </a:t>
            </a:r>
            <a:r>
              <a:rPr lang="en" altLang="ko-KR" dirty="0"/>
              <a:t>개의 수상돌기에서 자극이 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그 값이 어느 값 이상일 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축색돌기로 자극을 </a:t>
            </a:r>
            <a:r>
              <a:rPr lang="ko-KR" altLang="en-US" dirty="0"/>
              <a:t>전달한다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297189" y="397897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해결할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</a:t>
            </a:r>
            <a:r>
              <a:rPr kumimoji="1" lang="en-US" altLang="ko-KR" dirty="0"/>
              <a:t>(Perceptron)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284771" y="3736522"/>
            <a:ext cx="149771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/>
              <a:t>간단한 XOR도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선형분리가 불가능한 것은 풀지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XOR는 선형분리로 풀지 못하는 문제이다.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13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http://sebastianraschka.com/Articles/2014_naive_bayes_1.html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차원을 늘린다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사과 예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입력을 비선형 변환하여 선형분리 가능하도록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혹은 </a:t>
            </a:r>
            <a:r>
              <a:rPr kumimoji="1" lang="en-US" altLang="ko-KR" dirty="0"/>
              <a:t>MLP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MLP(Multi Layer 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3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http://docs.opencv.org/2.4/modules/ml/doc/neural_networks.html</a:t>
            </a:r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</a:t>
            </a:r>
            <a:r>
              <a:rPr kumimoji="1" lang="ko-KR" altLang="en-US" dirty="0"/>
              <a:t>개의 퍼셉트론은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선형 분리를 할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퍼셉트론의 결과를 다른 퍼셉트론의 입력으로 하면 여러 개의 선으로 분리를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4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https://www.wikipendium.no/TDT4137_Cognitive_Architectures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를 이제는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이라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신경망의 은닉층이 많아서</a:t>
            </a:r>
            <a:r>
              <a:rPr kumimoji="1" lang="en-US" altLang="ko-KR" dirty="0"/>
              <a:t>(deep).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DNN(Deep Neural 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887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이미지를 구성하는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각 값으로 구성된 입력벡터를 </a:t>
            </a:r>
            <a:r>
              <a:rPr kumimoji="1" lang="en-US" altLang="ko-KR" dirty="0"/>
              <a:t>NN</a:t>
            </a:r>
            <a:r>
              <a:rPr kumimoji="1" lang="ko-KR" altLang="en-US" dirty="0"/>
              <a:t>의 입력으로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그리고 학습 시 해당 출력 노드만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나머지는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으로 학습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test </a:t>
            </a:r>
            <a:r>
              <a:rPr kumimoji="1" lang="ko-KR" altLang="en-US" dirty="0"/>
              <a:t>시에는 출력 노드 중 최대 값을 가진 것으로 인식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0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https://medium.com/@ageitgey/machine-learning-is-fun-part-3-deep-learning-and-convolutional-neural-networks-f40359318721#.ylp7hd52a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http://neuralnetworksanddeeplearning.com/chap1.html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 dirty="0"/>
              <a:t>Universal Approximator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어떠한 함수도 근사화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임의의 함수를 근사화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함수의 내부를 모르더라도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입력과 출력 데이터로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고양이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강아지 구분 함수</a:t>
            </a:r>
            <a:endParaRPr kumimoji="1" lang="en-US" altLang="ko-KR" dirty="0"/>
          </a:p>
          <a:p>
            <a:r>
              <a:rPr kumimoji="1" lang="ko-KR" altLang="en-US" dirty="0"/>
              <a:t>어떻게 구분하는 지 정의하지 않았다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정의하기는 힘들어도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함수는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단순한 입출력 쌍 데이터로 그 함수를 근사화 하였다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단순히 입출력 쌍을 반복하여 학습시킨다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로직을 찾아내기 어려운 문제에는 아주 효과적이다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얼굴 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 인식 같은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/>
              <a:t>고양이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1625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64250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 dirty="0" err="1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848226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x *x</a:t>
            </a:r>
            <a:endParaRPr b="1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x</a:t>
            </a:r>
            <a:endParaRPr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 ~ 9</a:t>
            </a:r>
            <a:endParaRPr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함수 근사화 능력이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쌍을 반복적으로 제공하여 내부를 업데이트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충분한 입출력 데이터와 컴퓨팅 파워를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DNN</a:t>
            </a:r>
            <a:r>
              <a:rPr kumimoji="1" lang="ko-KR" altLang="en-US" dirty="0"/>
              <a:t>으로 특정 함수 근사화하는 것을 딥러닝이라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인공지능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머신러닝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사람이 아닌 기계가 알아서 하면 인공지능이다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전문가의 지식을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전문가 시스템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혹은 데이터를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머신러닝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인공지능</a:t>
            </a:r>
            <a:r>
              <a:rPr kumimoji="1" lang="en-US" altLang="ko-KR" dirty="0"/>
              <a:t>(AI; Artificial Intelligence)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인공지능의 한 분야</a:t>
            </a:r>
            <a:endParaRPr kumimoji="1" lang="en-US" altLang="ko-KR" dirty="0"/>
          </a:p>
          <a:p>
            <a:r>
              <a:rPr kumimoji="1" lang="ko-KR" altLang="en-US" dirty="0"/>
              <a:t>데이터에서 가치를 찾아내는 것</a:t>
            </a:r>
            <a:endParaRPr kumimoji="1" lang="en-US" altLang="ko-KR" dirty="0"/>
          </a:p>
          <a:p>
            <a:r>
              <a:rPr kumimoji="1" lang="ko-KR" altLang="en-US" dirty="0"/>
              <a:t>아주 다양한 방법이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SVM, </a:t>
            </a:r>
            <a:r>
              <a:rPr kumimoji="1" lang="ko-KR" altLang="en-US" dirty="0"/>
              <a:t>의사결정트리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 Forest, Bayesian, K-Means Clustering, K-NN, Neural Network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머신러닝</a:t>
            </a:r>
            <a:r>
              <a:rPr kumimoji="1" lang="en-US" altLang="ko-KR" dirty="0"/>
              <a:t>(ML; Machine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(NN; Neural Network)</a:t>
            </a:r>
            <a:r>
              <a:rPr kumimoji="1" lang="ko-KR" altLang="en-US" dirty="0"/>
              <a:t>을 사용한 머신러닝 방법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  <a:r>
              <a:rPr kumimoji="1" lang="en-US" altLang="ko-KR" dirty="0"/>
              <a:t>(DL; Deep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2012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별 차이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신경망에 대한 큰 기대만큼 큰 실망</a:t>
            </a:r>
            <a:endParaRPr kumimoji="1" lang="en-US" altLang="ko-KR" dirty="0"/>
          </a:p>
          <a:p>
            <a:r>
              <a:rPr kumimoji="1" lang="ko-KR" altLang="en-US" dirty="0"/>
              <a:t>근래 뚜렷한 성과를 보이면서 다시 큰 관심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DNN: </a:t>
            </a:r>
            <a:r>
              <a:rPr kumimoji="1" lang="ko-KR" altLang="en-US" dirty="0"/>
              <a:t>실망했던 용어를 대신하여 붐을 일으키기 위한 용어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(NN)</a:t>
            </a:r>
            <a:r>
              <a:rPr kumimoji="1" lang="ko-KR" altLang="en-US" dirty="0"/>
              <a:t>과 심층신경망</a:t>
            </a:r>
            <a:r>
              <a:rPr kumimoji="1" lang="en-US" altLang="ko-KR" dirty="0"/>
              <a:t>(DNN)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인간이 고안한 알고리즘이건 기계가 학습한 알고리즘 이건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기계가 스스로 처리하면 </a:t>
            </a:r>
            <a:r>
              <a:rPr kumimoji="1" lang="en-US" altLang="ko-KR" dirty="0"/>
              <a:t>AI</a:t>
            </a:r>
          </a:p>
          <a:p>
            <a:r>
              <a:rPr kumimoji="1" lang="ko-KR" altLang="en-US" dirty="0"/>
              <a:t>데이터를 기반으로 하면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그중 신경망을 사용하는 것이 </a:t>
            </a:r>
            <a:r>
              <a:rPr kumimoji="1" lang="en-US" altLang="ko-KR" dirty="0"/>
              <a:t>DL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서로 다르지만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AI = ML = DL</a:t>
            </a:r>
            <a:r>
              <a:rPr kumimoji="1" lang="ko-KR" altLang="en-US" dirty="0"/>
              <a:t> 이라 부른다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입력이 가중치만큼 곱해져서 전부 더해진다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이후 특정함수를 거쳐 출력된다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56825</TotalTime>
  <Words>6513</Words>
  <Application>Microsoft Office PowerPoint</Application>
  <PresentationFormat>화면 슬라이드 쇼(4:3)</PresentationFormat>
  <Paragraphs>1414</Paragraphs>
  <Slides>293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293</vt:i4>
      </vt:variant>
    </vt:vector>
  </HeadingPairs>
  <TitlesOfParts>
    <vt:vector size="304" baseType="lpstr">
      <vt:lpstr>Apple SD 산돌고딕 Neo 옅은체</vt:lpstr>
      <vt:lpstr>NanumSquare</vt:lpstr>
      <vt:lpstr>Proxima Nova</vt:lpstr>
      <vt:lpstr>SeoulNamsan B</vt:lpstr>
      <vt:lpstr>SeoulNamsan M</vt:lpstr>
      <vt:lpstr>나눔고딕</vt:lpstr>
      <vt:lpstr>맑은 고딕</vt:lpstr>
      <vt:lpstr>Arial</vt:lpstr>
      <vt:lpstr>Calibri</vt:lpstr>
      <vt:lpstr>Cambria Math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MLP의 능력</vt:lpstr>
      <vt:lpstr> 온라인 시뮬레이션</vt:lpstr>
      <vt:lpstr>DNN(Deep Neural Network)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Loss Function 종류</vt:lpstr>
      <vt:lpstr>Optimizer 종류</vt:lpstr>
      <vt:lpstr>Overfitting 완화법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전통적인 Convolution Filter</vt:lpstr>
      <vt:lpstr>Convolution 필터 적용</vt:lpstr>
      <vt:lpstr>Convolution 필터링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n-depth Conv 필터</vt:lpstr>
      <vt:lpstr>CNN 시각화 자료</vt:lpstr>
      <vt:lpstr>각 conv layer의 출력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데이터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데이터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 구조</vt:lpstr>
      <vt:lpstr>U-Net을 사용한 영역 분할(segmentation)</vt:lpstr>
      <vt:lpstr>기타 Segmentation  모델 구조</vt:lpstr>
      <vt:lpstr>기타 Segmentation  모델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Word Embedding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GAN 구조</vt:lpstr>
      <vt:lpstr>위조 지폐 비유</vt:lpstr>
      <vt:lpstr>D(Discriminator)의 학습</vt:lpstr>
      <vt:lpstr>연결된 모델</vt:lpstr>
      <vt:lpstr>전이 학습</vt:lpstr>
      <vt:lpstr>F 학습</vt:lpstr>
      <vt:lpstr>GAN의 G 학습</vt:lpstr>
      <vt:lpstr>번갈아 가며 학습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D의 학습 결과</vt:lpstr>
      <vt:lpstr>G의 학습 결과</vt:lpstr>
      <vt:lpstr>G의 학습 결과</vt:lpstr>
      <vt:lpstr>학습이 완료되면</vt:lpstr>
      <vt:lpstr>GAN의 의미 – 레이블링 데이터 없이</vt:lpstr>
      <vt:lpstr>GAN의 의미 - 생성기 학습을 위한 판별기</vt:lpstr>
      <vt:lpstr>G의 학습</vt:lpstr>
      <vt:lpstr>G의 학습</vt:lpstr>
      <vt:lpstr>잠재 공간의 다른 점</vt:lpstr>
      <vt:lpstr>GAN 다른 예</vt:lpstr>
      <vt:lpstr>잠재 공간 상의 중간 점</vt:lpstr>
      <vt:lpstr>중간 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SSD</vt:lpstr>
      <vt:lpstr>SSD 구조</vt:lpstr>
      <vt:lpstr>PowerPoint 프레젠테이션</vt:lpstr>
      <vt:lpstr>일반 작업 순서</vt:lpstr>
      <vt:lpstr>CASE : 학습 자체가 안될 경우</vt:lpstr>
      <vt:lpstr>CASE : train loss와 val loss의 큰 차이</vt:lpstr>
      <vt:lpstr>CASE : 오버피팅이 발생한 경우</vt:lpstr>
      <vt:lpstr>drop out, batch normalization 적용시 주의</vt:lpstr>
      <vt:lpstr>CASE : val 로스가 train 로스 보다 작다</vt:lpstr>
      <vt:lpstr>CASE : 너무 튀는 로스</vt:lpstr>
      <vt:lpstr>CASE : 성능이 너무 좋다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TECH-31</cp:lastModifiedBy>
  <cp:revision>738</cp:revision>
  <cp:lastPrinted>2017-06-08T03:54:08Z</cp:lastPrinted>
  <dcterms:created xsi:type="dcterms:W3CDTF">2017-05-08T00:37:53Z</dcterms:created>
  <dcterms:modified xsi:type="dcterms:W3CDTF">2021-10-29T03:40:39Z</dcterms:modified>
</cp:coreProperties>
</file>